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31"/>
  </p:notesMasterIdLst>
  <p:sldIdLst>
    <p:sldId id="256" r:id="rId2"/>
    <p:sldId id="260" r:id="rId3"/>
    <p:sldId id="258" r:id="rId4"/>
    <p:sldId id="259" r:id="rId5"/>
    <p:sldId id="261" r:id="rId6"/>
    <p:sldId id="313" r:id="rId7"/>
    <p:sldId id="314" r:id="rId8"/>
    <p:sldId id="265" r:id="rId9"/>
    <p:sldId id="264" r:id="rId10"/>
    <p:sldId id="317" r:id="rId11"/>
    <p:sldId id="318" r:id="rId12"/>
    <p:sldId id="319" r:id="rId13"/>
    <p:sldId id="273" r:id="rId14"/>
    <p:sldId id="320" r:id="rId15"/>
    <p:sldId id="257" r:id="rId16"/>
    <p:sldId id="321" r:id="rId17"/>
    <p:sldId id="322" r:id="rId18"/>
    <p:sldId id="323" r:id="rId19"/>
    <p:sldId id="324" r:id="rId20"/>
    <p:sldId id="325" r:id="rId21"/>
    <p:sldId id="326" r:id="rId22"/>
    <p:sldId id="327" r:id="rId23"/>
    <p:sldId id="328" r:id="rId24"/>
    <p:sldId id="329" r:id="rId25"/>
    <p:sldId id="330" r:id="rId26"/>
    <p:sldId id="280" r:id="rId27"/>
    <p:sldId id="287" r:id="rId28"/>
    <p:sldId id="283" r:id="rId29"/>
    <p:sldId id="331" r:id="rId30"/>
  </p:sldIdLst>
  <p:sldSz cx="9144000" cy="5143500" type="screen16x9"/>
  <p:notesSz cx="6858000" cy="9144000"/>
  <p:embeddedFontLst>
    <p:embeddedFont>
      <p:font typeface="Orelega One" panose="020B0604020202020204" charset="0"/>
      <p:regular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FE5"/>
    <a:srgbClr val="0F0608"/>
    <a:srgbClr val="4B170B"/>
    <a:srgbClr val="E45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A41FD3-99A5-46A4-8716-CE037F9BE904}">
  <a:tblStyle styleId="{3CA41FD3-99A5-46A4-8716-CE037F9BE9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52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558dd8d4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558dd8d4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558dd8d4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558dd8d4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558dd8d4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558dd8d4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56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221fe97ea4_1_26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221fe97ea4_1_26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558dd8d4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558dd8d4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463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21fe97ea4_1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21fe97ea4_1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221fe97ea4_1_26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221fe97ea4_1_26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754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558dd8d4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558dd8d4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221fe97ea4_1_26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221fe97ea4_1_26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0074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21fe97ea4_1_2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21fe97ea4_1_2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21fe97ea4_1_2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21fe97ea4_1_2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1221fe97ea4_1_26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1221fe97ea4_1_26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7548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21fe97ea4_1_2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21fe97ea4_1_2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0308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21fe97ea4_1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21fe97ea4_1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221fe97ea4_1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221fe97ea4_1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050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221fe97ea4_1_265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221fe97ea4_1_265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982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558dd8d4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558dd8d4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1221fe97ea4_1_26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1221fe97ea4_1_26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1221fe97ea4_1_26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1221fe97ea4_1_26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1221fe97ea4_1_26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1221fe97ea4_1_26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1b47647a63_0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11b47647a63_0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77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558dd8d4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558dd8d4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2558dd8d4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2558dd8d4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558dd8d4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2558dd8d4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2558dd8d43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2558dd8d43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3170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b47647a6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b47647a6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5042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1b47647a6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1b47647a63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221fe97ea4_1_26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221fe97ea4_1_26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713225" y="0"/>
            <a:ext cx="7717550" cy="5143500"/>
            <a:chOff x="713225" y="0"/>
            <a:chExt cx="771755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843077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5858258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3285742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713225" y="0"/>
              <a:ext cx="0" cy="51435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225" y="1115775"/>
            <a:ext cx="6947700" cy="240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6125475" y="3964175"/>
            <a:ext cx="2297400" cy="64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540103">
            <a:off x="7795074" y="1058850"/>
            <a:ext cx="3220351" cy="322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oogle Shape;412;p38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413" name="Google Shape;413;p38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4" name="Google Shape;414;p38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5" name="Google Shape;415;p38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6" name="Google Shape;416;p38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17" name="Google Shape;417;p38"/>
          <p:cNvPicPr preferRelativeResize="0"/>
          <p:nvPr/>
        </p:nvPicPr>
        <p:blipFill rotWithShape="1">
          <a:blip r:embed="rId2">
            <a:alphaModFix/>
          </a:blip>
          <a:srcRect t="28907" b="28911"/>
          <a:stretch/>
        </p:blipFill>
        <p:spPr>
          <a:xfrm flipH="1">
            <a:off x="6064473" y="4027725"/>
            <a:ext cx="3806551" cy="1605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8"/>
          <p:cNvPicPr preferRelativeResize="0"/>
          <p:nvPr/>
        </p:nvPicPr>
        <p:blipFill rotWithShape="1">
          <a:blip r:embed="rId3">
            <a:alphaModFix/>
          </a:blip>
          <a:srcRect l="11076" r="11084"/>
          <a:stretch/>
        </p:blipFill>
        <p:spPr>
          <a:xfrm flipH="1">
            <a:off x="34975" y="81650"/>
            <a:ext cx="1356499" cy="174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4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263" name="Google Shape;263;p24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4" name="Google Shape;264;p24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4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24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67" name="Google Shape;267;p2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1634902" y="1949986"/>
            <a:ext cx="20118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2"/>
          </p:nvPr>
        </p:nvSpPr>
        <p:spPr>
          <a:xfrm>
            <a:off x="1634902" y="2364113"/>
            <a:ext cx="20118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3"/>
          </p:nvPr>
        </p:nvSpPr>
        <p:spPr>
          <a:xfrm>
            <a:off x="4812831" y="1949986"/>
            <a:ext cx="20118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4"/>
          </p:nvPr>
        </p:nvSpPr>
        <p:spPr>
          <a:xfrm>
            <a:off x="4812831" y="2364113"/>
            <a:ext cx="20118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5"/>
          </p:nvPr>
        </p:nvSpPr>
        <p:spPr>
          <a:xfrm>
            <a:off x="3223866" y="3463086"/>
            <a:ext cx="20118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6"/>
          </p:nvPr>
        </p:nvSpPr>
        <p:spPr>
          <a:xfrm>
            <a:off x="3223866" y="3863529"/>
            <a:ext cx="20118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7"/>
          </p:nvPr>
        </p:nvSpPr>
        <p:spPr>
          <a:xfrm>
            <a:off x="6401796" y="3463086"/>
            <a:ext cx="20118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8"/>
          </p:nvPr>
        </p:nvSpPr>
        <p:spPr>
          <a:xfrm>
            <a:off x="6401796" y="3863529"/>
            <a:ext cx="20118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6" name="Google Shape;27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7084930">
            <a:off x="7572250" y="206225"/>
            <a:ext cx="1861750" cy="18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4750" y="3347125"/>
            <a:ext cx="1486400" cy="1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341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28" name="Google Shape;28;p4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4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4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 l="9578" r="9586"/>
          <a:stretch/>
        </p:blipFill>
        <p:spPr>
          <a:xfrm rot="-2970314">
            <a:off x="8320470" y="-325"/>
            <a:ext cx="2192633" cy="2712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 t="30564" b="30560"/>
          <a:stretch/>
        </p:blipFill>
        <p:spPr>
          <a:xfrm rot="3938416">
            <a:off x="-1100904" y="3535326"/>
            <a:ext cx="2823401" cy="1097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1380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51" name="Google Shape;51;p6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6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6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" name="Google Shape;54;p6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21252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pic>
        <p:nvPicPr>
          <p:cNvPr id="56" name="Google Shape;56;p6"/>
          <p:cNvPicPr preferRelativeResize="0"/>
          <p:nvPr/>
        </p:nvPicPr>
        <p:blipFill rotWithShape="1">
          <a:blip r:embed="rId2">
            <a:alphaModFix/>
          </a:blip>
          <a:srcRect l="3655" t="26596" r="4025" b="25228"/>
          <a:stretch/>
        </p:blipFill>
        <p:spPr>
          <a:xfrm rot="-6179686" flipH="1">
            <a:off x="7461119" y="2363249"/>
            <a:ext cx="3934887" cy="205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6"/>
          <p:cNvPicPr preferRelativeResize="0"/>
          <p:nvPr/>
        </p:nvPicPr>
        <p:blipFill rotWithShape="1">
          <a:blip r:embed="rId3">
            <a:alphaModFix/>
          </a:blip>
          <a:srcRect t="23262" b="23262"/>
          <a:stretch/>
        </p:blipFill>
        <p:spPr>
          <a:xfrm rot="6622600">
            <a:off x="-1314101" y="-49488"/>
            <a:ext cx="3392700" cy="18142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328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8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177" name="Google Shape;177;p18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8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8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8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rgbClr val="212529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1710350" y="3755812"/>
            <a:ext cx="210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2"/>
          </p:nvPr>
        </p:nvSpPr>
        <p:spPr>
          <a:xfrm>
            <a:off x="1568906" y="3290044"/>
            <a:ext cx="2385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3"/>
          </p:nvPr>
        </p:nvSpPr>
        <p:spPr>
          <a:xfrm>
            <a:off x="5330648" y="3755812"/>
            <a:ext cx="2103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4"/>
          </p:nvPr>
        </p:nvSpPr>
        <p:spPr>
          <a:xfrm>
            <a:off x="5189194" y="3290044"/>
            <a:ext cx="2385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pic>
        <p:nvPicPr>
          <p:cNvPr id="186" name="Google Shape;18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24125" y="-1240525"/>
            <a:ext cx="3189299" cy="31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30913">
            <a:off x="6646611" y="2895810"/>
            <a:ext cx="4262352" cy="4262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9019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0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338" name="Google Shape;338;p30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" name="Google Shape;339;p30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" name="Google Shape;340;p30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" name="Google Shape;341;p30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713225" y="1371075"/>
            <a:ext cx="4120800" cy="15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343" name="Google Shape;343;p30"/>
          <p:cNvSpPr txBox="1">
            <a:spLocks noGrp="1"/>
          </p:cNvSpPr>
          <p:nvPr>
            <p:ph type="subTitle" idx="1"/>
          </p:nvPr>
        </p:nvSpPr>
        <p:spPr>
          <a:xfrm>
            <a:off x="723050" y="2939025"/>
            <a:ext cx="3849000" cy="8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44" name="Google Shape;344;p30"/>
          <p:cNvPicPr preferRelativeResize="0"/>
          <p:nvPr/>
        </p:nvPicPr>
        <p:blipFill rotWithShape="1">
          <a:blip r:embed="rId2">
            <a:alphaModFix/>
          </a:blip>
          <a:srcRect t="32787" b="32787"/>
          <a:stretch/>
        </p:blipFill>
        <p:spPr>
          <a:xfrm flipH="1">
            <a:off x="7316050" y="63250"/>
            <a:ext cx="2766799" cy="95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0289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Google Shape;371;p34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372" name="Google Shape;372;p34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34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34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34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6" name="Google Shape;376;p34"/>
          <p:cNvSpPr txBox="1">
            <a:spLocks noGrp="1"/>
          </p:cNvSpPr>
          <p:nvPr>
            <p:ph type="title"/>
          </p:nvPr>
        </p:nvSpPr>
        <p:spPr>
          <a:xfrm>
            <a:off x="713200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377" name="Google Shape;377;p34"/>
          <p:cNvSpPr txBox="1">
            <a:spLocks noGrp="1"/>
          </p:cNvSpPr>
          <p:nvPr>
            <p:ph type="body" idx="1"/>
          </p:nvPr>
        </p:nvSpPr>
        <p:spPr>
          <a:xfrm>
            <a:off x="704850" y="1016454"/>
            <a:ext cx="3867300" cy="35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378" name="Google Shape;378;p34"/>
          <p:cNvPicPr preferRelativeResize="0"/>
          <p:nvPr/>
        </p:nvPicPr>
        <p:blipFill rotWithShape="1">
          <a:blip r:embed="rId2">
            <a:alphaModFix/>
          </a:blip>
          <a:srcRect t="22220" b="22214"/>
          <a:stretch/>
        </p:blipFill>
        <p:spPr>
          <a:xfrm rot="7961067">
            <a:off x="-905714" y="-251046"/>
            <a:ext cx="2427630" cy="1348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933241" flipH="1">
            <a:off x="8234367" y="3396389"/>
            <a:ext cx="1774944" cy="1774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0516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19" name="Google Shape;19;p3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3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2019300" y="2999710"/>
            <a:ext cx="5105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3534750" y="819065"/>
            <a:ext cx="20745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2431200" y="3898735"/>
            <a:ext cx="4281600" cy="42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5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38" name="Google Shape;38;p5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39;p5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" name="Google Shape;40;p5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41;p5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rgbClr val="21252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1521191" y="3033125"/>
            <a:ext cx="26061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631291" y="2553153"/>
            <a:ext cx="23859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5016709" y="3033128"/>
            <a:ext cx="2606100" cy="104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5126809" y="2553153"/>
            <a:ext cx="23859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-564800" y="3168849"/>
            <a:ext cx="2596799" cy="259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9832682" flipH="1">
            <a:off x="7144508" y="-1277529"/>
            <a:ext cx="3203080" cy="3203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9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81" name="Google Shape;81;p9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2" name="Google Shape;82;p9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9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9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2166375" y="1542588"/>
            <a:ext cx="48111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2166450" y="2365813"/>
            <a:ext cx="4811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pic>
        <p:nvPicPr>
          <p:cNvPr id="87" name="Google Shape;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5700" y="-379925"/>
            <a:ext cx="2518949" cy="251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9476" y="3136877"/>
            <a:ext cx="3636325" cy="363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3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106" name="Google Shape;106;p13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13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13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13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2" hasCustomPrompt="1"/>
          </p:nvPr>
        </p:nvSpPr>
        <p:spPr>
          <a:xfrm>
            <a:off x="714372" y="1681306"/>
            <a:ext cx="914400" cy="914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685955" y="1681306"/>
            <a:ext cx="213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3"/>
          </p:nvPr>
        </p:nvSpPr>
        <p:spPr>
          <a:xfrm>
            <a:off x="1685955" y="2055592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4" hasCustomPrompt="1"/>
          </p:nvPr>
        </p:nvSpPr>
        <p:spPr>
          <a:xfrm>
            <a:off x="714372" y="3137009"/>
            <a:ext cx="914400" cy="914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5"/>
          </p:nvPr>
        </p:nvSpPr>
        <p:spPr>
          <a:xfrm>
            <a:off x="1685955" y="3137009"/>
            <a:ext cx="213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6"/>
          </p:nvPr>
        </p:nvSpPr>
        <p:spPr>
          <a:xfrm>
            <a:off x="1685955" y="3511295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7" hasCustomPrompt="1"/>
          </p:nvPr>
        </p:nvSpPr>
        <p:spPr>
          <a:xfrm>
            <a:off x="7515228" y="1681306"/>
            <a:ext cx="914400" cy="914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8"/>
          </p:nvPr>
        </p:nvSpPr>
        <p:spPr>
          <a:xfrm>
            <a:off x="5326207" y="1681306"/>
            <a:ext cx="213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9"/>
          </p:nvPr>
        </p:nvSpPr>
        <p:spPr>
          <a:xfrm>
            <a:off x="5172607" y="2055592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3" hasCustomPrompt="1"/>
          </p:nvPr>
        </p:nvSpPr>
        <p:spPr>
          <a:xfrm>
            <a:off x="7515228" y="3137009"/>
            <a:ext cx="914400" cy="914400"/>
          </a:xfrm>
          <a:prstGeom prst="rect">
            <a:avLst/>
          </a:prstGeom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14"/>
          </p:nvPr>
        </p:nvSpPr>
        <p:spPr>
          <a:xfrm>
            <a:off x="5326207" y="3137009"/>
            <a:ext cx="213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5"/>
          </p:nvPr>
        </p:nvSpPr>
        <p:spPr>
          <a:xfrm>
            <a:off x="5172607" y="3511295"/>
            <a:ext cx="22860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3" name="Google Shape;12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18087" y="-1428850"/>
            <a:ext cx="3272826" cy="32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 rotWithShape="1">
          <a:blip r:embed="rId3">
            <a:alphaModFix/>
          </a:blip>
          <a:srcRect l="19783" r="8639" b="11457"/>
          <a:stretch/>
        </p:blipFill>
        <p:spPr>
          <a:xfrm>
            <a:off x="-1287383" y="4157875"/>
            <a:ext cx="2718166" cy="336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1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214" name="Google Shape;214;p21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21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21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21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1"/>
          </p:nvPr>
        </p:nvSpPr>
        <p:spPr>
          <a:xfrm>
            <a:off x="879100" y="2865010"/>
            <a:ext cx="21324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20" name="Google Shape;220;p21"/>
          <p:cNvSpPr txBox="1">
            <a:spLocks noGrp="1"/>
          </p:cNvSpPr>
          <p:nvPr>
            <p:ph type="subTitle" idx="2"/>
          </p:nvPr>
        </p:nvSpPr>
        <p:spPr>
          <a:xfrm>
            <a:off x="870850" y="3355350"/>
            <a:ext cx="2148900" cy="82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3"/>
          </p:nvPr>
        </p:nvSpPr>
        <p:spPr>
          <a:xfrm>
            <a:off x="3505800" y="2865000"/>
            <a:ext cx="21324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subTitle" idx="4"/>
          </p:nvPr>
        </p:nvSpPr>
        <p:spPr>
          <a:xfrm>
            <a:off x="3497550" y="3355325"/>
            <a:ext cx="2148900" cy="82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5"/>
          </p:nvPr>
        </p:nvSpPr>
        <p:spPr>
          <a:xfrm>
            <a:off x="6132500" y="2865010"/>
            <a:ext cx="21324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6"/>
          </p:nvPr>
        </p:nvSpPr>
        <p:spPr>
          <a:xfrm>
            <a:off x="6124250" y="3355339"/>
            <a:ext cx="2148900" cy="82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25" name="Google Shape;225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30913" flipH="1">
            <a:off x="-2468368" y="3181560"/>
            <a:ext cx="4262352" cy="4262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184386" flipH="1">
            <a:off x="7018532" y="-1870316"/>
            <a:ext cx="4262351" cy="426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2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229" name="Google Shape;229;p22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22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2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2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713225" y="1218892"/>
            <a:ext cx="15270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2"/>
          </p:nvPr>
        </p:nvSpPr>
        <p:spPr>
          <a:xfrm>
            <a:off x="713225" y="1709242"/>
            <a:ext cx="3050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3"/>
          </p:nvPr>
        </p:nvSpPr>
        <p:spPr>
          <a:xfrm>
            <a:off x="713225" y="2355629"/>
            <a:ext cx="15270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4"/>
          </p:nvPr>
        </p:nvSpPr>
        <p:spPr>
          <a:xfrm>
            <a:off x="713225" y="2845979"/>
            <a:ext cx="3050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5"/>
          </p:nvPr>
        </p:nvSpPr>
        <p:spPr>
          <a:xfrm>
            <a:off x="713225" y="3492367"/>
            <a:ext cx="1527000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Orelega One"/>
              <a:buNone/>
              <a:defRPr sz="20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6"/>
          </p:nvPr>
        </p:nvSpPr>
        <p:spPr>
          <a:xfrm>
            <a:off x="713225" y="3982717"/>
            <a:ext cx="3050700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0" name="Google Shape;24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764025" y="-2091075"/>
            <a:ext cx="4586426" cy="458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315773" flipH="1">
            <a:off x="-1240174" y="-809949"/>
            <a:ext cx="3271600" cy="32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430650" y="3056675"/>
            <a:ext cx="4586426" cy="458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37"/>
          <p:cNvGrpSpPr/>
          <p:nvPr/>
        </p:nvGrpSpPr>
        <p:grpSpPr>
          <a:xfrm>
            <a:off x="713225" y="0"/>
            <a:ext cx="7717550" cy="5143460"/>
            <a:chOff x="713225" y="-55950"/>
            <a:chExt cx="7717550" cy="5255400"/>
          </a:xfrm>
        </p:grpSpPr>
        <p:cxnSp>
          <p:nvCxnSpPr>
            <p:cNvPr id="405" name="Google Shape;405;p37"/>
            <p:cNvCxnSpPr/>
            <p:nvPr/>
          </p:nvCxnSpPr>
          <p:spPr>
            <a:xfrm>
              <a:off x="843077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6" name="Google Shape;406;p37"/>
            <p:cNvCxnSpPr/>
            <p:nvPr/>
          </p:nvCxnSpPr>
          <p:spPr>
            <a:xfrm>
              <a:off x="5858258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7" name="Google Shape;407;p37"/>
            <p:cNvCxnSpPr/>
            <p:nvPr/>
          </p:nvCxnSpPr>
          <p:spPr>
            <a:xfrm>
              <a:off x="3285742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8" name="Google Shape;408;p37"/>
            <p:cNvCxnSpPr/>
            <p:nvPr/>
          </p:nvCxnSpPr>
          <p:spPr>
            <a:xfrm>
              <a:off x="713225" y="-55950"/>
              <a:ext cx="0" cy="52554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409" name="Google Shape;409;p37"/>
          <p:cNvPicPr preferRelativeResize="0"/>
          <p:nvPr/>
        </p:nvPicPr>
        <p:blipFill rotWithShape="1">
          <a:blip r:embed="rId2">
            <a:alphaModFix/>
          </a:blip>
          <a:srcRect t="21782" b="21787"/>
          <a:stretch/>
        </p:blipFill>
        <p:spPr>
          <a:xfrm>
            <a:off x="-360225" y="-9325"/>
            <a:ext cx="1945099" cy="109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7"/>
          <p:cNvPicPr preferRelativeResize="0"/>
          <p:nvPr/>
        </p:nvPicPr>
        <p:blipFill rotWithShape="1">
          <a:blip r:embed="rId3">
            <a:alphaModFix/>
          </a:blip>
          <a:srcRect l="23377" r="23382"/>
          <a:stretch/>
        </p:blipFill>
        <p:spPr>
          <a:xfrm>
            <a:off x="7966550" y="2177175"/>
            <a:ext cx="1177450" cy="221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elega One"/>
              <a:buNone/>
              <a:defRPr sz="32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elega One"/>
              <a:buNone/>
              <a:defRPr sz="32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elega One"/>
              <a:buNone/>
              <a:defRPr sz="32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elega One"/>
              <a:buNone/>
              <a:defRPr sz="32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elega One"/>
              <a:buNone/>
              <a:defRPr sz="32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elega One"/>
              <a:buNone/>
              <a:defRPr sz="32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elega One"/>
              <a:buNone/>
              <a:defRPr sz="32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elega One"/>
              <a:buNone/>
              <a:defRPr sz="32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elega One"/>
              <a:buNone/>
              <a:defRPr sz="32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7" r:id="rId7"/>
    <p:sldLayoutId id="2147483668" r:id="rId8"/>
    <p:sldLayoutId id="2147483683" r:id="rId9"/>
    <p:sldLayoutId id="2147483684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inktr.ee/mchosasih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github.com/mchosasih99/Mini-Project/blob/main/Predict%20Customer%20Clicked%20Ads%20Classification%20by%20Using%20Machine%20Learning/2%20Data%20Cleaning%20%26%20Preprocessing.ipynb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github.com/mchosasih99/Mini-Project/blob/main/Predict%20Customer%20Clicked%20Ads%20Classification%20by%20Using%20Machine%20Learning/2%20Data%20Cleaning%20%26%20Preprocessing.ipynb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hosasih99/Mini-Project/blob/main/Predict%20Customer%20Clicked%20Ads%20Classification%20by%20Using%20Machine%20Learning/2%20Data%20Cleaning%20%26%20Preprocessing.ipynb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mchosasih99/Mini-Project/blob/main/Predict%20Customer%20Clicked%20Ads%20Classification%20by%20Using%20Machine%20Learning/2%20Data%20Cleaning%20%26%20Preprocessing.ipynb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mchosasih99/Mini-Project/blob/main/Predict%20Customer%20Clicked%20Ads%20Classification%20by%20Using%20Machine%20Learning/2%20Data%20Cleaning%20%26%20Preprocessing.ipynb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github.com/mchosasih99/Mini-Project/blob/main/Predict%20Customer%20Clicked%20Ads%20Classification%20by%20Using%20Machine%20Learning/3%20Data%20Modeling.ipynb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mchosasih99/Mini-Project/blob/main/Predict%20Customer%20Clicked%20Ads%20Classification%20by%20Using%20Machine%20Learning/3%20Data%20Modeling.ipynb" TargetMode="Externa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mchosasih99/Mini-Project/blob/main/Predict%20Customer%20Clicked%20Ads%20Classification%20by%20Using%20Machine%20Learning/3%20Data%20Modeling.ipynb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mchosasih99/Mini-Project/blob/main/Predict%20Customer%20Clicked%20Ads%20Classification%20by%20Using%20Machine%20Learning/3%20Data%20Modeling.ipynb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hosasih99/Mini-Project/blob/main/Predict%20Customer%20Clicked%20Ads%20Classification%20by%20Using%20Machine%20Learning/3%20Data%20Modeling.ipynb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hyperlink" Target="https://github.com/mchosasih99/Mini-Project/blob/main/Predict%20Customer%20Clicked%20Ads%20Classification%20by%20Using%20Machine%20Learning/3%20Data%20Modeling.ipynb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chosasih99/Mini-Project/blob/main/Predict%20Customer%20Clicked%20Ads%20Classification%20by%20Using%20Machine%20Learning/3%20Data%20Modeling.ipynb" TargetMode="Externa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hyperlink" Target="https://www.maxpixel.net/Increase-In-Stock-Exchange-Economy-Profit-Pay-2553884" TargetMode="Externa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linktr.ee/mchosasih" TargetMode="External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chosasih99/Mini-Project/blob/main/Predict%20Customer%20Clicked%20Ads%20Classification%20by%20Using%20Machine%20Learning/1%20Customer%20Behavior%20Analysis.ipynb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chosasih99/Mini-Project/blob/main/Predict%20Customer%20Clicked%20Ads%20Classification%20by%20Using%20Machine%20Learning/1%20Customer%20Behavior%20Analysis.ipyn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hyperlink" Target="https://github.com/mchosasih99/Mini-Project/blob/main/Predict%20Customer%20Clicked%20Ads%20Classification%20by%20Using%20Machine%20Learning/1%20Customer%20Behavior%20Analysis.ipynb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hosasih99/Mini-Project/blob/main/Predict%20Customer%20Clicked%20Ads%20Classification%20by%20Using%20Machine%20Learning/1%20Customer%20Behavior%20Analysis.ipynb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chosasih99/Mini-Project/blob/main/Predict%20Customer%20Clicked%20Ads%20Classification%20by%20Using%20Machine%20Learning/1%20Customer%20Behavior%20Analysis.ipynb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2"/>
          <p:cNvPicPr preferRelativeResize="0"/>
          <p:nvPr/>
        </p:nvPicPr>
        <p:blipFill rotWithShape="1">
          <a:blip r:embed="rId3">
            <a:alphaModFix/>
          </a:blip>
          <a:srcRect t="30562" b="30562"/>
          <a:stretch/>
        </p:blipFill>
        <p:spPr>
          <a:xfrm flipH="1">
            <a:off x="589742" y="3360970"/>
            <a:ext cx="1907201" cy="7414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2"/>
          <p:cNvSpPr txBox="1">
            <a:spLocks noGrp="1"/>
          </p:cNvSpPr>
          <p:nvPr>
            <p:ph type="ctrTitle"/>
          </p:nvPr>
        </p:nvSpPr>
        <p:spPr>
          <a:xfrm>
            <a:off x="713225" y="1115775"/>
            <a:ext cx="6947700" cy="24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>
                <a:solidFill>
                  <a:schemeClr val="dk2"/>
                </a:solidFill>
              </a:rPr>
              <a:t>PREDICT CUSTOMER CLICKED ADS by</a:t>
            </a:r>
            <a:br>
              <a:rPr lang="en-US" sz="4500" dirty="0">
                <a:solidFill>
                  <a:schemeClr val="dk2"/>
                </a:solidFill>
              </a:rPr>
            </a:br>
            <a:r>
              <a:rPr lang="en-US" sz="3700" dirty="0"/>
              <a:t>Using Machine Learning</a:t>
            </a:r>
            <a:endParaRPr sz="3700" dirty="0"/>
          </a:p>
        </p:txBody>
      </p:sp>
      <p:sp>
        <p:nvSpPr>
          <p:cNvPr id="432" name="Google Shape;432;p42"/>
          <p:cNvSpPr txBox="1"/>
          <p:nvPr/>
        </p:nvSpPr>
        <p:spPr>
          <a:xfrm>
            <a:off x="5064369" y="3969021"/>
            <a:ext cx="3385106" cy="2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rPr>
              <a:t>MUHAMMAD CHOSASIH MAHENDRA</a:t>
            </a:r>
            <a:endParaRPr sz="1800" dirty="0">
              <a:solidFill>
                <a:schemeClr val="dk1"/>
              </a:solidFill>
              <a:latin typeface="Orelega One"/>
              <a:ea typeface="Orelega One"/>
              <a:cs typeface="Orelega One"/>
              <a:sym typeface="Orelega One"/>
            </a:endParaRPr>
          </a:p>
        </p:txBody>
      </p:sp>
      <p:sp>
        <p:nvSpPr>
          <p:cNvPr id="6" name="Google Shape;102;p25">
            <a:extLst>
              <a:ext uri="{FF2B5EF4-FFF2-40B4-BE49-F238E27FC236}">
                <a16:creationId xmlns:a16="http://schemas.microsoft.com/office/drawing/2014/main" id="{76633BF4-0594-95DE-9B9C-BB8B32202454}"/>
              </a:ext>
            </a:extLst>
          </p:cNvPr>
          <p:cNvSpPr txBox="1">
            <a:spLocks/>
          </p:cNvSpPr>
          <p:nvPr/>
        </p:nvSpPr>
        <p:spPr>
          <a:xfrm>
            <a:off x="5776904" y="4406847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visit my portfolio.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5"/>
          <p:cNvPicPr preferRelativeResize="0"/>
          <p:nvPr/>
        </p:nvPicPr>
        <p:blipFill rotWithShape="1">
          <a:blip r:embed="rId3">
            <a:alphaModFix/>
          </a:blip>
          <a:srcRect l="5212" t="26318" r="5221" b="26313"/>
          <a:stretch/>
        </p:blipFill>
        <p:spPr>
          <a:xfrm>
            <a:off x="2862325" y="1373323"/>
            <a:ext cx="3328924" cy="1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1072530" y="2999710"/>
            <a:ext cx="699894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 Cleaning</a:t>
            </a:r>
            <a:endParaRPr sz="4000"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title" idx="2"/>
          </p:nvPr>
        </p:nvSpPr>
        <p:spPr>
          <a:xfrm>
            <a:off x="3534750" y="819065"/>
            <a:ext cx="2074500" cy="18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" name="Google Shape;466;p45">
            <a:extLst>
              <a:ext uri="{FF2B5EF4-FFF2-40B4-BE49-F238E27FC236}">
                <a16:creationId xmlns:a16="http://schemas.microsoft.com/office/drawing/2014/main" id="{859C6556-CD6F-37D6-6B60-240F444EBF47}"/>
              </a:ext>
            </a:extLst>
          </p:cNvPr>
          <p:cNvSpPr txBox="1">
            <a:spLocks/>
          </p:cNvSpPr>
          <p:nvPr/>
        </p:nvSpPr>
        <p:spPr>
          <a:xfrm>
            <a:off x="4572000" y="1172859"/>
            <a:ext cx="20745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" sz="4800" dirty="0"/>
              <a:t>.1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subTitle" idx="6"/>
          </p:nvPr>
        </p:nvSpPr>
        <p:spPr>
          <a:xfrm>
            <a:off x="331649" y="3349517"/>
            <a:ext cx="2286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dirty="0"/>
              <a:t>Menghapus kolom yang tidak memiliki nama.</a:t>
            </a:r>
            <a:endParaRPr sz="1100" dirty="0"/>
          </a:p>
        </p:txBody>
      </p:sp>
      <p:sp>
        <p:nvSpPr>
          <p:cNvPr id="18" name="Google Shape;875;p59">
            <a:extLst>
              <a:ext uri="{FF2B5EF4-FFF2-40B4-BE49-F238E27FC236}">
                <a16:creationId xmlns:a16="http://schemas.microsoft.com/office/drawing/2014/main" id="{407537EE-BD71-21F1-D2AA-6BB9A4B6A9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3" y="126989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400E"/>
                </a:solidFill>
              </a:rPr>
              <a:t>Modifikasi</a:t>
            </a:r>
            <a:r>
              <a:rPr lang="en" dirty="0"/>
              <a:t> Datetime</a:t>
            </a:r>
            <a:endParaRPr dirty="0">
              <a:solidFill>
                <a:srgbClr val="E4400E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F0A164-E831-FA0E-C31E-22F447792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37" y="2151342"/>
            <a:ext cx="1932824" cy="4279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1322509-D567-7B30-AC66-9DDF8C076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017" y="1655501"/>
            <a:ext cx="2925966" cy="12609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EEF8AC6-9065-04CB-1B12-D0BD1BF2D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886" y="1655502"/>
            <a:ext cx="2083756" cy="1260940"/>
          </a:xfrm>
          <a:prstGeom prst="rect">
            <a:avLst/>
          </a:prstGeom>
        </p:spPr>
      </p:pic>
      <p:pic>
        <p:nvPicPr>
          <p:cNvPr id="462" name="Picture 461">
            <a:extLst>
              <a:ext uri="{FF2B5EF4-FFF2-40B4-BE49-F238E27FC236}">
                <a16:creationId xmlns:a16="http://schemas.microsoft.com/office/drawing/2014/main" id="{719FF789-81AB-ED91-955E-98821BF66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885" y="2916442"/>
            <a:ext cx="2083757" cy="233256"/>
          </a:xfrm>
          <a:prstGeom prst="rect">
            <a:avLst/>
          </a:prstGeom>
        </p:spPr>
      </p:pic>
      <p:sp>
        <p:nvSpPr>
          <p:cNvPr id="49" name="Google Shape;452;p44">
            <a:extLst>
              <a:ext uri="{FF2B5EF4-FFF2-40B4-BE49-F238E27FC236}">
                <a16:creationId xmlns:a16="http://schemas.microsoft.com/office/drawing/2014/main" id="{2E18F078-C955-FF25-F000-F565693E603A}"/>
              </a:ext>
            </a:extLst>
          </p:cNvPr>
          <p:cNvSpPr txBox="1">
            <a:spLocks/>
          </p:cNvSpPr>
          <p:nvPr/>
        </p:nvSpPr>
        <p:spPr>
          <a:xfrm>
            <a:off x="3428973" y="334951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GB" sz="1100" dirty="0" err="1"/>
              <a:t>Mengekstrak</a:t>
            </a:r>
            <a:r>
              <a:rPr lang="en-GB" sz="1100" dirty="0"/>
              <a:t> </a:t>
            </a:r>
            <a:r>
              <a:rPr lang="en-GB" sz="1100" dirty="0" err="1"/>
              <a:t>kolom</a:t>
            </a:r>
            <a:r>
              <a:rPr lang="en-GB" sz="1100" dirty="0"/>
              <a:t> </a:t>
            </a:r>
            <a:r>
              <a:rPr lang="en-GB" sz="1100" dirty="0" err="1"/>
              <a:t>baru</a:t>
            </a:r>
            <a:r>
              <a:rPr lang="en-GB" sz="1100" dirty="0"/>
              <a:t> </a:t>
            </a:r>
            <a:r>
              <a:rPr lang="en-GB" sz="1100" dirty="0" err="1"/>
              <a:t>dari</a:t>
            </a:r>
            <a:r>
              <a:rPr lang="en-GB" sz="1100" dirty="0"/>
              <a:t> </a:t>
            </a:r>
            <a:r>
              <a:rPr lang="en-GB" sz="1100" dirty="0" err="1"/>
              <a:t>kolom</a:t>
            </a:r>
            <a:r>
              <a:rPr lang="en-GB" sz="1100" dirty="0"/>
              <a:t> Timestamp.</a:t>
            </a:r>
          </a:p>
        </p:txBody>
      </p:sp>
      <p:sp>
        <p:nvSpPr>
          <p:cNvPr id="50" name="Google Shape;452;p44">
            <a:extLst>
              <a:ext uri="{FF2B5EF4-FFF2-40B4-BE49-F238E27FC236}">
                <a16:creationId xmlns:a16="http://schemas.microsoft.com/office/drawing/2014/main" id="{17C687F3-D86D-7854-073D-ED73014FD38A}"/>
              </a:ext>
            </a:extLst>
          </p:cNvPr>
          <p:cNvSpPr txBox="1">
            <a:spLocks/>
          </p:cNvSpPr>
          <p:nvPr/>
        </p:nvSpPr>
        <p:spPr>
          <a:xfrm>
            <a:off x="6601763" y="3349517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GB" sz="1100" dirty="0"/>
              <a:t>Membuat </a:t>
            </a:r>
            <a:r>
              <a:rPr lang="en-GB" sz="1100" dirty="0" err="1"/>
              <a:t>fitur</a:t>
            </a:r>
            <a:r>
              <a:rPr lang="en-GB" sz="1100" dirty="0"/>
              <a:t> </a:t>
            </a:r>
            <a:r>
              <a:rPr lang="en-GB" sz="1100" dirty="0" err="1"/>
              <a:t>kategorik</a:t>
            </a:r>
            <a:r>
              <a:rPr lang="en-GB" sz="1100" dirty="0"/>
              <a:t> </a:t>
            </a:r>
            <a:r>
              <a:rPr lang="en-GB" sz="1100" dirty="0" err="1"/>
              <a:t>berdasarkan</a:t>
            </a:r>
            <a:r>
              <a:rPr lang="en-GB" sz="1100" dirty="0"/>
              <a:t> </a:t>
            </a:r>
            <a:r>
              <a:rPr lang="en-GB" sz="1100" dirty="0" err="1"/>
              <a:t>kolom</a:t>
            </a:r>
            <a:r>
              <a:rPr lang="en-GB" sz="1100" dirty="0"/>
              <a:t> jam.</a:t>
            </a:r>
          </a:p>
        </p:txBody>
      </p:sp>
      <p:sp>
        <p:nvSpPr>
          <p:cNvPr id="10" name="Google Shape;102;p25">
            <a:extLst>
              <a:ext uri="{FF2B5EF4-FFF2-40B4-BE49-F238E27FC236}">
                <a16:creationId xmlns:a16="http://schemas.microsoft.com/office/drawing/2014/main" id="{5547CB12-F8B2-C0B2-23CD-33BA8F583D4E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7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"/>
          <p:cNvSpPr txBox="1">
            <a:spLocks noGrp="1"/>
          </p:cNvSpPr>
          <p:nvPr>
            <p:ph type="subTitle" idx="6"/>
          </p:nvPr>
        </p:nvSpPr>
        <p:spPr>
          <a:xfrm>
            <a:off x="256237" y="2916440"/>
            <a:ext cx="2403959" cy="16796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100" dirty="0"/>
              <a:t>Mengisi Daily Time Spent dan Daily Internet Usage menggunakan nilai rata-rata agar tidak mengubah sebaran data.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" sz="1100" dirty="0"/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" sz="1100" dirty="0"/>
              <a:t>Mengisi Kolom Male (Jenis Kelamin) dengan nilai terbanyak, yaitu perempuan.</a:t>
            </a:r>
            <a:endParaRPr sz="1100" dirty="0"/>
          </a:p>
        </p:txBody>
      </p:sp>
      <p:sp>
        <p:nvSpPr>
          <p:cNvPr id="18" name="Google Shape;875;p59">
            <a:extLst>
              <a:ext uri="{FF2B5EF4-FFF2-40B4-BE49-F238E27FC236}">
                <a16:creationId xmlns:a16="http://schemas.microsoft.com/office/drawing/2014/main" id="{407537EE-BD71-21F1-D2AA-6BB9A4B6A9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3" y="126989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Mengisi</a:t>
            </a:r>
            <a:r>
              <a:rPr lang="en" dirty="0">
                <a:solidFill>
                  <a:srgbClr val="E4400E"/>
                </a:solidFill>
              </a:rPr>
              <a:t> Null Value</a:t>
            </a:r>
            <a:endParaRPr dirty="0">
              <a:solidFill>
                <a:srgbClr val="E4400E"/>
              </a:solidFill>
            </a:endParaRPr>
          </a:p>
        </p:txBody>
      </p:sp>
      <p:sp>
        <p:nvSpPr>
          <p:cNvPr id="49" name="Google Shape;452;p44">
            <a:extLst>
              <a:ext uri="{FF2B5EF4-FFF2-40B4-BE49-F238E27FC236}">
                <a16:creationId xmlns:a16="http://schemas.microsoft.com/office/drawing/2014/main" id="{2E18F078-C955-FF25-F000-F565693E603A}"/>
              </a:ext>
            </a:extLst>
          </p:cNvPr>
          <p:cNvSpPr txBox="1">
            <a:spLocks/>
          </p:cNvSpPr>
          <p:nvPr/>
        </p:nvSpPr>
        <p:spPr>
          <a:xfrm>
            <a:off x="3108989" y="3207568"/>
            <a:ext cx="2925966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GB" sz="1100" dirty="0" err="1"/>
              <a:t>Mengisi</a:t>
            </a:r>
            <a:r>
              <a:rPr lang="en-GB" sz="1100" dirty="0"/>
              <a:t> </a:t>
            </a:r>
            <a:r>
              <a:rPr lang="en-GB" sz="1100" dirty="0" err="1"/>
              <a:t>nilai</a:t>
            </a:r>
            <a:r>
              <a:rPr lang="en-GB" sz="1100" dirty="0"/>
              <a:t> </a:t>
            </a:r>
            <a:r>
              <a:rPr lang="en-GB" sz="1100" dirty="0" err="1"/>
              <a:t>kosong</a:t>
            </a:r>
            <a:r>
              <a:rPr lang="en-GB" sz="1100" dirty="0"/>
              <a:t> pada Area Income </a:t>
            </a:r>
            <a:r>
              <a:rPr lang="en-GB" sz="1100" dirty="0" err="1"/>
              <a:t>dengan</a:t>
            </a:r>
            <a:r>
              <a:rPr lang="en-GB" sz="1100" dirty="0"/>
              <a:t> </a:t>
            </a:r>
            <a:r>
              <a:rPr lang="en-GB" sz="1100" dirty="0" err="1"/>
              <a:t>nilai</a:t>
            </a:r>
            <a:r>
              <a:rPr lang="en-GB" sz="1100" dirty="0"/>
              <a:t> median Income masing-masing </a:t>
            </a:r>
            <a:r>
              <a:rPr lang="en-GB" sz="1100" dirty="0" err="1"/>
              <a:t>kota</a:t>
            </a:r>
            <a:r>
              <a:rPr lang="en-GB" sz="1100" dirty="0"/>
              <a:t> </a:t>
            </a:r>
            <a:r>
              <a:rPr lang="en-GB" sz="1100" dirty="0" err="1"/>
              <a:t>menggunakan</a:t>
            </a:r>
            <a:r>
              <a:rPr lang="en-GB" sz="1100" dirty="0"/>
              <a:t> table </a:t>
            </a:r>
            <a:r>
              <a:rPr lang="en-GB" sz="1100" dirty="0" err="1"/>
              <a:t>agregasi</a:t>
            </a:r>
            <a:r>
              <a:rPr lang="en-GB" sz="1100" dirty="0"/>
              <a:t>.</a:t>
            </a:r>
          </a:p>
        </p:txBody>
      </p:sp>
      <p:sp>
        <p:nvSpPr>
          <p:cNvPr id="50" name="Google Shape;452;p44">
            <a:extLst>
              <a:ext uri="{FF2B5EF4-FFF2-40B4-BE49-F238E27FC236}">
                <a16:creationId xmlns:a16="http://schemas.microsoft.com/office/drawing/2014/main" id="{17C687F3-D86D-7854-073D-ED73014FD38A}"/>
              </a:ext>
            </a:extLst>
          </p:cNvPr>
          <p:cNvSpPr txBox="1">
            <a:spLocks/>
          </p:cNvSpPr>
          <p:nvPr/>
        </p:nvSpPr>
        <p:spPr>
          <a:xfrm>
            <a:off x="6601763" y="3207568"/>
            <a:ext cx="22860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  <a:buFont typeface="Arial"/>
              <a:buNone/>
            </a:pPr>
            <a:r>
              <a:rPr lang="en-US" sz="1100" dirty="0"/>
              <a:t>M</a:t>
            </a:r>
            <a:r>
              <a:rPr lang="en-GB" sz="1100" dirty="0" err="1"/>
              <a:t>emperbaiki</a:t>
            </a:r>
            <a:r>
              <a:rPr lang="en-GB" sz="1100" dirty="0"/>
              <a:t> </a:t>
            </a:r>
            <a:r>
              <a:rPr lang="en-GB" sz="1100" dirty="0" err="1"/>
              <a:t>nama</a:t>
            </a:r>
            <a:r>
              <a:rPr lang="en-GB" sz="1100" dirty="0"/>
              <a:t> </a:t>
            </a:r>
            <a:r>
              <a:rPr lang="en-GB" sz="1100" dirty="0" err="1"/>
              <a:t>kolom</a:t>
            </a:r>
            <a:r>
              <a:rPr lang="en-GB" sz="1100" dirty="0"/>
              <a:t> Male menjadi </a:t>
            </a:r>
            <a:r>
              <a:rPr lang="en-GB" sz="1100" dirty="0" err="1"/>
              <a:t>Jenis</a:t>
            </a:r>
            <a:r>
              <a:rPr lang="en-GB" sz="1100" dirty="0"/>
              <a:t> </a:t>
            </a:r>
            <a:r>
              <a:rPr lang="en-GB" sz="1100" dirty="0" err="1"/>
              <a:t>Kelamin</a:t>
            </a:r>
            <a:r>
              <a:rPr lang="en-GB" sz="1100" dirty="0"/>
              <a:t> dan </a:t>
            </a:r>
            <a:r>
              <a:rPr lang="en-GB" sz="1100" dirty="0" err="1"/>
              <a:t>mengubah</a:t>
            </a:r>
            <a:r>
              <a:rPr lang="en-GB" sz="1100" dirty="0"/>
              <a:t> </a:t>
            </a:r>
            <a:r>
              <a:rPr lang="en-GB" sz="1100" dirty="0" err="1"/>
              <a:t>nilai</a:t>
            </a:r>
            <a:r>
              <a:rPr lang="en-GB" sz="1100" dirty="0"/>
              <a:t> label target.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4C6D1-03D3-447B-D06B-4DF8EEF0C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70" y="1704564"/>
            <a:ext cx="2449079" cy="548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5B3BA2-1B98-7E61-01A8-A447CD516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621" y="1213957"/>
            <a:ext cx="2538702" cy="15299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AC1CD4-86C5-AD0E-80BD-987936039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223" y="1681412"/>
            <a:ext cx="2449079" cy="595004"/>
          </a:xfrm>
          <a:prstGeom prst="rect">
            <a:avLst/>
          </a:prstGeom>
        </p:spPr>
      </p:pic>
      <p:sp>
        <p:nvSpPr>
          <p:cNvPr id="10" name="Google Shape;102;p25">
            <a:extLst>
              <a:ext uri="{FF2B5EF4-FFF2-40B4-BE49-F238E27FC236}">
                <a16:creationId xmlns:a16="http://schemas.microsoft.com/office/drawing/2014/main" id="{E7ADF465-65BA-B2A4-0A5D-9EEB056E767D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6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45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 txBox="1">
            <a:spLocks noGrp="1"/>
          </p:cNvSpPr>
          <p:nvPr>
            <p:ph type="title"/>
          </p:nvPr>
        </p:nvSpPr>
        <p:spPr>
          <a:xfrm>
            <a:off x="713223" y="126989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Perbandingan </a:t>
            </a:r>
            <a:r>
              <a:rPr lang="en" dirty="0">
                <a:solidFill>
                  <a:srgbClr val="E4400E"/>
                </a:solidFill>
              </a:rPr>
              <a:t>Tabel</a:t>
            </a:r>
            <a:endParaRPr dirty="0">
              <a:solidFill>
                <a:srgbClr val="E4400E"/>
              </a:solidFill>
            </a:endParaRPr>
          </a:p>
        </p:txBody>
      </p:sp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4EE92EE7-B36C-58CB-554C-3789DF82C242}"/>
              </a:ext>
            </a:extLst>
          </p:cNvPr>
          <p:cNvGraphicFramePr>
            <a:graphicFrameLocks noGrp="1"/>
          </p:cNvGraphicFramePr>
          <p:nvPr/>
        </p:nvGraphicFramePr>
        <p:xfrm>
          <a:off x="521602" y="936997"/>
          <a:ext cx="8100741" cy="1787130"/>
        </p:xfrm>
        <a:graphic>
          <a:graphicData uri="http://schemas.openxmlformats.org/drawingml/2006/table">
            <a:tbl>
              <a:tblPr firstRow="1" bandRow="1">
                <a:tableStyleId>{3CA41FD3-99A5-46A4-8716-CE037F9BE904}</a:tableStyleId>
              </a:tblPr>
              <a:tblGrid>
                <a:gridCol w="736431">
                  <a:extLst>
                    <a:ext uri="{9D8B030D-6E8A-4147-A177-3AD203B41FA5}">
                      <a16:colId xmlns:a16="http://schemas.microsoft.com/office/drawing/2014/main" val="552320195"/>
                    </a:ext>
                  </a:extLst>
                </a:gridCol>
                <a:gridCol w="736431">
                  <a:extLst>
                    <a:ext uri="{9D8B030D-6E8A-4147-A177-3AD203B41FA5}">
                      <a16:colId xmlns:a16="http://schemas.microsoft.com/office/drawing/2014/main" val="1334342263"/>
                    </a:ext>
                  </a:extLst>
                </a:gridCol>
                <a:gridCol w="736431">
                  <a:extLst>
                    <a:ext uri="{9D8B030D-6E8A-4147-A177-3AD203B41FA5}">
                      <a16:colId xmlns:a16="http://schemas.microsoft.com/office/drawing/2014/main" val="3441537934"/>
                    </a:ext>
                  </a:extLst>
                </a:gridCol>
                <a:gridCol w="736431">
                  <a:extLst>
                    <a:ext uri="{9D8B030D-6E8A-4147-A177-3AD203B41FA5}">
                      <a16:colId xmlns:a16="http://schemas.microsoft.com/office/drawing/2014/main" val="3659332482"/>
                    </a:ext>
                  </a:extLst>
                </a:gridCol>
                <a:gridCol w="736431">
                  <a:extLst>
                    <a:ext uri="{9D8B030D-6E8A-4147-A177-3AD203B41FA5}">
                      <a16:colId xmlns:a16="http://schemas.microsoft.com/office/drawing/2014/main" val="1136616659"/>
                    </a:ext>
                  </a:extLst>
                </a:gridCol>
                <a:gridCol w="736431">
                  <a:extLst>
                    <a:ext uri="{9D8B030D-6E8A-4147-A177-3AD203B41FA5}">
                      <a16:colId xmlns:a16="http://schemas.microsoft.com/office/drawing/2014/main" val="4210696800"/>
                    </a:ext>
                  </a:extLst>
                </a:gridCol>
                <a:gridCol w="736431">
                  <a:extLst>
                    <a:ext uri="{9D8B030D-6E8A-4147-A177-3AD203B41FA5}">
                      <a16:colId xmlns:a16="http://schemas.microsoft.com/office/drawing/2014/main" val="601584875"/>
                    </a:ext>
                  </a:extLst>
                </a:gridCol>
                <a:gridCol w="736431">
                  <a:extLst>
                    <a:ext uri="{9D8B030D-6E8A-4147-A177-3AD203B41FA5}">
                      <a16:colId xmlns:a16="http://schemas.microsoft.com/office/drawing/2014/main" val="1816749957"/>
                    </a:ext>
                  </a:extLst>
                </a:gridCol>
                <a:gridCol w="736431">
                  <a:extLst>
                    <a:ext uri="{9D8B030D-6E8A-4147-A177-3AD203B41FA5}">
                      <a16:colId xmlns:a16="http://schemas.microsoft.com/office/drawing/2014/main" val="2045712306"/>
                    </a:ext>
                  </a:extLst>
                </a:gridCol>
                <a:gridCol w="736431">
                  <a:extLst>
                    <a:ext uri="{9D8B030D-6E8A-4147-A177-3AD203B41FA5}">
                      <a16:colId xmlns:a16="http://schemas.microsoft.com/office/drawing/2014/main" val="2582808999"/>
                    </a:ext>
                  </a:extLst>
                </a:gridCol>
                <a:gridCol w="736431">
                  <a:extLst>
                    <a:ext uri="{9D8B030D-6E8A-4147-A177-3AD203B41FA5}">
                      <a16:colId xmlns:a16="http://schemas.microsoft.com/office/drawing/2014/main" val="1400055049"/>
                    </a:ext>
                  </a:extLst>
                </a:gridCol>
              </a:tblGrid>
              <a:tr h="256080"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Unnamed: 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Daily Time Spent on Site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Area Income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Daily Internet Usage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Male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Timestamp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Clicked on Ad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city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province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category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34220644"/>
                  </a:ext>
                </a:extLst>
              </a:tr>
              <a:tr h="236962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68.95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4.33E+08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256.09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Perempuan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3/27/2016 0:53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Jakarta Timur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Daerah Khusus Ibukota Jakarta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Furniture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1248215"/>
                  </a:ext>
                </a:extLst>
              </a:tr>
              <a:tr h="256080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80.23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4.79E+08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193.77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Laki-Laki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4/4/2016 1:39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Denpasar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Bali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Food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912058"/>
                  </a:ext>
                </a:extLst>
              </a:tr>
              <a:tr h="256080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69.47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4.19E+08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236.5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Perempuan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3/13/2016 20:35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Surabaya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Jawa Timur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Electronic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07253940"/>
                  </a:ext>
                </a:extLst>
              </a:tr>
              <a:tr h="256080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74.15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3.84E+08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245.89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Laki-Laki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1/10/2016 2:31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Batam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Kepulauan Riau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House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133962673"/>
                  </a:ext>
                </a:extLst>
              </a:tr>
              <a:tr h="256080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68.37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5.17E+08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225.58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Perempuan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6/3/2016 3:36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Medan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Sumatra Utara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Finance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5553174"/>
                  </a:ext>
                </a:extLst>
              </a:tr>
              <a:tr h="203686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59.99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4.18E+08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226.74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Laki-Laki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5/19/2016 14:30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No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Jakarta Barat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Daerah Khusus Ibukota Jakarta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Travel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37946997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8A9ECFA-0A09-0631-C1ED-88594CB18A54}"/>
              </a:ext>
            </a:extLst>
          </p:cNvPr>
          <p:cNvGraphicFramePr>
            <a:graphicFrameLocks noGrp="1"/>
          </p:cNvGraphicFramePr>
          <p:nvPr/>
        </p:nvGraphicFramePr>
        <p:xfrm>
          <a:off x="521607" y="3130182"/>
          <a:ext cx="8100736" cy="1623978"/>
        </p:xfrm>
        <a:graphic>
          <a:graphicData uri="http://schemas.openxmlformats.org/drawingml/2006/table">
            <a:tbl>
              <a:tblPr>
                <a:tableStyleId>{3CA41FD3-99A5-46A4-8716-CE037F9BE904}</a:tableStyleId>
              </a:tblPr>
              <a:tblGrid>
                <a:gridCol w="578624">
                  <a:extLst>
                    <a:ext uri="{9D8B030D-6E8A-4147-A177-3AD203B41FA5}">
                      <a16:colId xmlns:a16="http://schemas.microsoft.com/office/drawing/2014/main" val="1291884256"/>
                    </a:ext>
                  </a:extLst>
                </a:gridCol>
                <a:gridCol w="578624">
                  <a:extLst>
                    <a:ext uri="{9D8B030D-6E8A-4147-A177-3AD203B41FA5}">
                      <a16:colId xmlns:a16="http://schemas.microsoft.com/office/drawing/2014/main" val="319457374"/>
                    </a:ext>
                  </a:extLst>
                </a:gridCol>
                <a:gridCol w="578624">
                  <a:extLst>
                    <a:ext uri="{9D8B030D-6E8A-4147-A177-3AD203B41FA5}">
                      <a16:colId xmlns:a16="http://schemas.microsoft.com/office/drawing/2014/main" val="1319164801"/>
                    </a:ext>
                  </a:extLst>
                </a:gridCol>
                <a:gridCol w="578624">
                  <a:extLst>
                    <a:ext uri="{9D8B030D-6E8A-4147-A177-3AD203B41FA5}">
                      <a16:colId xmlns:a16="http://schemas.microsoft.com/office/drawing/2014/main" val="106513920"/>
                    </a:ext>
                  </a:extLst>
                </a:gridCol>
                <a:gridCol w="578624">
                  <a:extLst>
                    <a:ext uri="{9D8B030D-6E8A-4147-A177-3AD203B41FA5}">
                      <a16:colId xmlns:a16="http://schemas.microsoft.com/office/drawing/2014/main" val="177783854"/>
                    </a:ext>
                  </a:extLst>
                </a:gridCol>
                <a:gridCol w="578624">
                  <a:extLst>
                    <a:ext uri="{9D8B030D-6E8A-4147-A177-3AD203B41FA5}">
                      <a16:colId xmlns:a16="http://schemas.microsoft.com/office/drawing/2014/main" val="1538776293"/>
                    </a:ext>
                  </a:extLst>
                </a:gridCol>
                <a:gridCol w="578624">
                  <a:extLst>
                    <a:ext uri="{9D8B030D-6E8A-4147-A177-3AD203B41FA5}">
                      <a16:colId xmlns:a16="http://schemas.microsoft.com/office/drawing/2014/main" val="1984151620"/>
                    </a:ext>
                  </a:extLst>
                </a:gridCol>
                <a:gridCol w="770051">
                  <a:extLst>
                    <a:ext uri="{9D8B030D-6E8A-4147-A177-3AD203B41FA5}">
                      <a16:colId xmlns:a16="http://schemas.microsoft.com/office/drawing/2014/main" val="1064771835"/>
                    </a:ext>
                  </a:extLst>
                </a:gridCol>
                <a:gridCol w="639393">
                  <a:extLst>
                    <a:ext uri="{9D8B030D-6E8A-4147-A177-3AD203B41FA5}">
                      <a16:colId xmlns:a16="http://schemas.microsoft.com/office/drawing/2014/main" val="2453562120"/>
                    </a:ext>
                  </a:extLst>
                </a:gridCol>
                <a:gridCol w="326428">
                  <a:extLst>
                    <a:ext uri="{9D8B030D-6E8A-4147-A177-3AD203B41FA5}">
                      <a16:colId xmlns:a16="http://schemas.microsoft.com/office/drawing/2014/main" val="923815061"/>
                    </a:ext>
                  </a:extLst>
                </a:gridCol>
                <a:gridCol w="578624">
                  <a:extLst>
                    <a:ext uri="{9D8B030D-6E8A-4147-A177-3AD203B41FA5}">
                      <a16:colId xmlns:a16="http://schemas.microsoft.com/office/drawing/2014/main" val="2219529861"/>
                    </a:ext>
                  </a:extLst>
                </a:gridCol>
                <a:gridCol w="578624">
                  <a:extLst>
                    <a:ext uri="{9D8B030D-6E8A-4147-A177-3AD203B41FA5}">
                      <a16:colId xmlns:a16="http://schemas.microsoft.com/office/drawing/2014/main" val="3705293531"/>
                    </a:ext>
                  </a:extLst>
                </a:gridCol>
                <a:gridCol w="578624">
                  <a:extLst>
                    <a:ext uri="{9D8B030D-6E8A-4147-A177-3AD203B41FA5}">
                      <a16:colId xmlns:a16="http://schemas.microsoft.com/office/drawing/2014/main" val="2570815760"/>
                    </a:ext>
                  </a:extLst>
                </a:gridCol>
                <a:gridCol w="578624">
                  <a:extLst>
                    <a:ext uri="{9D8B030D-6E8A-4147-A177-3AD203B41FA5}">
                      <a16:colId xmlns:a16="http://schemas.microsoft.com/office/drawing/2014/main" val="171806992"/>
                    </a:ext>
                  </a:extLst>
                </a:gridCol>
              </a:tblGrid>
              <a:tr h="3349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1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Daily Time Spent on Site</a:t>
                      </a:r>
                      <a:endParaRPr 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Area Income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Daily Internet Usage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jenis_kelamin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Clicked on Ad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city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province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category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hari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hari_dalam_minggu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minggu</a:t>
                      </a:r>
                      <a:endParaRPr lang="en-GB" sz="800" b="1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bulan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800" b="1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waktu_iklan</a:t>
                      </a:r>
                      <a:endParaRPr lang="en-GB" sz="800" b="1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extLst>
                  <a:ext uri="{0D108BD9-81ED-4DB2-BD59-A6C34878D82A}">
                    <a16:rowId xmlns:a16="http://schemas.microsoft.com/office/drawing/2014/main" val="1273842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68.95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4.33E+08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256.09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Perempuan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Jakarta Timur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Daerah Khusus </a:t>
                      </a:r>
                      <a:r>
                        <a:rPr lang="en-GB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Ibukota</a:t>
                      </a:r>
                      <a:r>
                        <a:rPr lang="en-GB" sz="800" b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Jakarta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Furniture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malam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extLst>
                  <a:ext uri="{0D108BD9-81ED-4DB2-BD59-A6C34878D82A}">
                    <a16:rowId xmlns:a16="http://schemas.microsoft.com/office/drawing/2014/main" val="1848139111"/>
                  </a:ext>
                </a:extLst>
              </a:tr>
              <a:tr h="258100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80.23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4.79E+08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193.77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Laki-Laki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Denpasar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Bali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Food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malam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extLst>
                  <a:ext uri="{0D108BD9-81ED-4DB2-BD59-A6C34878D82A}">
                    <a16:rowId xmlns:a16="http://schemas.microsoft.com/office/drawing/2014/main" val="3192707127"/>
                  </a:ext>
                </a:extLst>
              </a:tr>
              <a:tr h="220006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69.47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4.19E+08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236.5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Perempuan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 dirty="0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Surabaya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Jawa Timur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Electronic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malam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extLst>
                  <a:ext uri="{0D108BD9-81ED-4DB2-BD59-A6C34878D82A}">
                    <a16:rowId xmlns:a16="http://schemas.microsoft.com/office/drawing/2014/main" val="1155418455"/>
                  </a:ext>
                </a:extLst>
              </a:tr>
              <a:tr h="207206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74.15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3.84E+08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245.89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Laki-Laki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Batam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Kepulauan Riau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House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1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malam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extLst>
                  <a:ext uri="{0D108BD9-81ED-4DB2-BD59-A6C34878D82A}">
                    <a16:rowId xmlns:a16="http://schemas.microsoft.com/office/drawing/2014/main" val="2298103352"/>
                  </a:ext>
                </a:extLst>
              </a:tr>
              <a:tr h="311838"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68.37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35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5.17E+08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225.58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Perempuan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0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Medan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Sumatra Utara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Finance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3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4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22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u="none" strike="noStrike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6</a:t>
                      </a:r>
                      <a:endParaRPr lang="en-GB" sz="800" b="0" i="0" u="none" strike="noStrike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u="none" strike="noStrike" dirty="0" err="1">
                          <a:solidFill>
                            <a:srgbClr val="000000"/>
                          </a:solidFill>
                          <a:effectLst/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malam</a:t>
                      </a:r>
                      <a:endParaRPr lang="en-GB" sz="800" b="0" i="0" u="none" strike="noStrike" dirty="0">
                        <a:solidFill>
                          <a:srgbClr val="000000"/>
                        </a:solidFill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marL="8614" marR="8614" marT="8614" marB="0" anchor="b"/>
                </a:tc>
                <a:extLst>
                  <a:ext uri="{0D108BD9-81ED-4DB2-BD59-A6C34878D82A}">
                    <a16:rowId xmlns:a16="http://schemas.microsoft.com/office/drawing/2014/main" val="2200830493"/>
                  </a:ext>
                </a:extLst>
              </a:tr>
            </a:tbl>
          </a:graphicData>
        </a:graphic>
      </p:graphicFrame>
      <p:sp>
        <p:nvSpPr>
          <p:cNvPr id="68" name="Google Shape;465;p45">
            <a:extLst>
              <a:ext uri="{FF2B5EF4-FFF2-40B4-BE49-F238E27FC236}">
                <a16:creationId xmlns:a16="http://schemas.microsoft.com/office/drawing/2014/main" id="{336ADE48-3C18-72A2-BECF-ED136504CE75}"/>
              </a:ext>
            </a:extLst>
          </p:cNvPr>
          <p:cNvSpPr txBox="1">
            <a:spLocks/>
          </p:cNvSpPr>
          <p:nvPr/>
        </p:nvSpPr>
        <p:spPr>
          <a:xfrm>
            <a:off x="419359" y="389340"/>
            <a:ext cx="699894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algn="l"/>
            <a:r>
              <a:rPr lang="en-GB" sz="2000" dirty="0" err="1"/>
              <a:t>Tabel</a:t>
            </a:r>
            <a:r>
              <a:rPr lang="en-GB" sz="2000" dirty="0"/>
              <a:t> Awal</a:t>
            </a:r>
          </a:p>
        </p:txBody>
      </p:sp>
      <p:sp>
        <p:nvSpPr>
          <p:cNvPr id="69" name="Google Shape;465;p45">
            <a:extLst>
              <a:ext uri="{FF2B5EF4-FFF2-40B4-BE49-F238E27FC236}">
                <a16:creationId xmlns:a16="http://schemas.microsoft.com/office/drawing/2014/main" id="{AC66D759-1402-B4F8-0D04-AB8F80C2D35D}"/>
              </a:ext>
            </a:extLst>
          </p:cNvPr>
          <p:cNvSpPr txBox="1">
            <a:spLocks/>
          </p:cNvSpPr>
          <p:nvPr/>
        </p:nvSpPr>
        <p:spPr>
          <a:xfrm>
            <a:off x="419359" y="2587053"/>
            <a:ext cx="699894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algn="l"/>
            <a:r>
              <a:rPr lang="en-GB" sz="2000" dirty="0" err="1"/>
              <a:t>Tabel</a:t>
            </a:r>
            <a:r>
              <a:rPr lang="en-GB" sz="2000" dirty="0"/>
              <a:t> </a:t>
            </a:r>
            <a:r>
              <a:rPr lang="en-GB" sz="2000" dirty="0" err="1"/>
              <a:t>Modifikasi</a:t>
            </a:r>
            <a:endParaRPr lang="en-GB" sz="2000" dirty="0"/>
          </a:p>
        </p:txBody>
      </p:sp>
      <p:sp>
        <p:nvSpPr>
          <p:cNvPr id="7" name="Google Shape;102;p25">
            <a:extLst>
              <a:ext uri="{FF2B5EF4-FFF2-40B4-BE49-F238E27FC236}">
                <a16:creationId xmlns:a16="http://schemas.microsoft.com/office/drawing/2014/main" id="{25A67C95-9AAC-6176-3400-27ABD1BA7444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3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5"/>
          <p:cNvPicPr preferRelativeResize="0"/>
          <p:nvPr/>
        </p:nvPicPr>
        <p:blipFill rotWithShape="1">
          <a:blip r:embed="rId3">
            <a:alphaModFix/>
          </a:blip>
          <a:srcRect l="5212" t="26318" r="5221" b="26313"/>
          <a:stretch/>
        </p:blipFill>
        <p:spPr>
          <a:xfrm>
            <a:off x="2862325" y="1373323"/>
            <a:ext cx="3328924" cy="1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1072530" y="2999710"/>
            <a:ext cx="699894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 Preprocessing</a:t>
            </a:r>
            <a:endParaRPr sz="4000"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title" idx="2"/>
          </p:nvPr>
        </p:nvSpPr>
        <p:spPr>
          <a:xfrm>
            <a:off x="3534750" y="819065"/>
            <a:ext cx="2074500" cy="18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8" name="Google Shape;466;p45">
            <a:extLst>
              <a:ext uri="{FF2B5EF4-FFF2-40B4-BE49-F238E27FC236}">
                <a16:creationId xmlns:a16="http://schemas.microsoft.com/office/drawing/2014/main" id="{859C6556-CD6F-37D6-6B60-240F444EBF47}"/>
              </a:ext>
            </a:extLst>
          </p:cNvPr>
          <p:cNvSpPr txBox="1">
            <a:spLocks/>
          </p:cNvSpPr>
          <p:nvPr/>
        </p:nvSpPr>
        <p:spPr>
          <a:xfrm>
            <a:off x="4572000" y="1172859"/>
            <a:ext cx="20745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Orelega One"/>
              <a:buNone/>
              <a:defRPr sz="12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" sz="4800" dirty="0"/>
              <a:t>.2</a:t>
            </a:r>
          </a:p>
        </p:txBody>
      </p:sp>
    </p:spTree>
    <p:extLst>
      <p:ext uri="{BB962C8B-B14F-4D97-AF65-F5344CB8AC3E}">
        <p14:creationId xmlns:p14="http://schemas.microsoft.com/office/powerpoint/2010/main" val="1170196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592B88-8992-C465-CF1A-114B4A94E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925" y="1339189"/>
            <a:ext cx="2781193" cy="945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3A86B9-CB9B-7670-6252-5234823960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99"/>
          <a:stretch/>
        </p:blipFill>
        <p:spPr>
          <a:xfrm>
            <a:off x="5150883" y="1142690"/>
            <a:ext cx="2781193" cy="1614989"/>
          </a:xfrm>
          <a:prstGeom prst="rect">
            <a:avLst/>
          </a:prstGeom>
        </p:spPr>
      </p:pic>
      <p:sp>
        <p:nvSpPr>
          <p:cNvPr id="15" name="Google Shape;875;p59">
            <a:extLst>
              <a:ext uri="{FF2B5EF4-FFF2-40B4-BE49-F238E27FC236}">
                <a16:creationId xmlns:a16="http://schemas.microsoft.com/office/drawing/2014/main" id="{AD32850D-3B18-EACE-65C8-1814464A4C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3" y="126989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Feature</a:t>
            </a:r>
            <a:r>
              <a:rPr lang="en" dirty="0">
                <a:solidFill>
                  <a:srgbClr val="E4400E"/>
                </a:solidFill>
              </a:rPr>
              <a:t> Encoding</a:t>
            </a:r>
            <a:endParaRPr dirty="0">
              <a:solidFill>
                <a:srgbClr val="E4400E"/>
              </a:solidFill>
            </a:endParaRPr>
          </a:p>
        </p:txBody>
      </p:sp>
      <p:sp>
        <p:nvSpPr>
          <p:cNvPr id="18" name="Google Shape;452;p44">
            <a:extLst>
              <a:ext uri="{FF2B5EF4-FFF2-40B4-BE49-F238E27FC236}">
                <a16:creationId xmlns:a16="http://schemas.microsoft.com/office/drawing/2014/main" id="{8FD97C8B-4702-7053-F135-BCD3BF0C2678}"/>
              </a:ext>
            </a:extLst>
          </p:cNvPr>
          <p:cNvSpPr txBox="1">
            <a:spLocks/>
          </p:cNvSpPr>
          <p:nvPr/>
        </p:nvSpPr>
        <p:spPr>
          <a:xfrm>
            <a:off x="1067152" y="2858981"/>
            <a:ext cx="2925966" cy="19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71450" indent="-171450" algn="just">
              <a:buSzPts val="1100"/>
              <a:buFont typeface="Arial" panose="020B0604020202020204" pitchFamily="34" charset="0"/>
              <a:buChar char="•"/>
            </a:pPr>
            <a:r>
              <a:rPr lang="en-US" sz="1100" dirty="0"/>
              <a:t>M</a:t>
            </a:r>
            <a:r>
              <a:rPr lang="en-GB" sz="1100" dirty="0" err="1"/>
              <a:t>elihat</a:t>
            </a:r>
            <a:r>
              <a:rPr lang="en-GB" sz="1100" dirty="0"/>
              <a:t> </a:t>
            </a:r>
            <a:r>
              <a:rPr lang="en-GB" sz="1100" dirty="0" err="1"/>
              <a:t>fitur</a:t>
            </a:r>
            <a:r>
              <a:rPr lang="en-GB" sz="1100" dirty="0"/>
              <a:t> </a:t>
            </a:r>
            <a:r>
              <a:rPr lang="en-GB" sz="1100" dirty="0" err="1"/>
              <a:t>kategorikal</a:t>
            </a:r>
            <a:r>
              <a:rPr lang="en-GB" sz="1100" dirty="0"/>
              <a:t> </a:t>
            </a:r>
            <a:r>
              <a:rPr lang="en-GB" sz="1100" dirty="0" err="1"/>
              <a:t>untuk</a:t>
            </a:r>
            <a:r>
              <a:rPr lang="en-GB" sz="1100" dirty="0"/>
              <a:t> </a:t>
            </a:r>
            <a:r>
              <a:rPr lang="en-GB" sz="1100" dirty="0" err="1"/>
              <a:t>menentukan</a:t>
            </a:r>
            <a:r>
              <a:rPr lang="en-GB" sz="1100" dirty="0"/>
              <a:t> </a:t>
            </a:r>
            <a:r>
              <a:rPr lang="en-GB" sz="1100" dirty="0" err="1"/>
              <a:t>teknik</a:t>
            </a:r>
            <a:r>
              <a:rPr lang="en-GB" sz="1100" dirty="0"/>
              <a:t> feature encoding yang </a:t>
            </a:r>
            <a:r>
              <a:rPr lang="en-GB" sz="1100" dirty="0" err="1"/>
              <a:t>tepat</a:t>
            </a:r>
            <a:r>
              <a:rPr lang="en-GB" sz="1100" dirty="0"/>
              <a:t>.</a:t>
            </a:r>
          </a:p>
          <a:p>
            <a:pPr marL="171450" indent="-171450" algn="just">
              <a:buSzPts val="1100"/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171450" indent="-171450" algn="just">
              <a:buSzPts val="1100"/>
              <a:buFont typeface="Arial" panose="020B0604020202020204" pitchFamily="34" charset="0"/>
              <a:buChar char="•"/>
            </a:pPr>
            <a:r>
              <a:rPr lang="en-GB" sz="1100" dirty="0" err="1"/>
              <a:t>Menghapus</a:t>
            </a:r>
            <a:r>
              <a:rPr lang="en-GB" sz="1100" dirty="0"/>
              <a:t> </a:t>
            </a:r>
            <a:r>
              <a:rPr lang="en-GB" sz="1100" dirty="0" err="1"/>
              <a:t>fitur</a:t>
            </a:r>
            <a:r>
              <a:rPr lang="en-GB" sz="1100" dirty="0"/>
              <a:t> city, </a:t>
            </a:r>
            <a:r>
              <a:rPr lang="en-GB" sz="1100" dirty="0" err="1"/>
              <a:t>karena</a:t>
            </a:r>
            <a:r>
              <a:rPr lang="en-GB" sz="1100" dirty="0"/>
              <a:t> </a:t>
            </a:r>
            <a:r>
              <a:rPr lang="en-GB" sz="1100" dirty="0" err="1"/>
              <a:t>memiliki</a:t>
            </a:r>
            <a:r>
              <a:rPr lang="en-GB" sz="1100" dirty="0"/>
              <a:t> </a:t>
            </a:r>
            <a:r>
              <a:rPr lang="en-GB" sz="1100" dirty="0" err="1"/>
              <a:t>jumlah</a:t>
            </a:r>
            <a:r>
              <a:rPr lang="en-GB" sz="1100" dirty="0"/>
              <a:t> unique value </a:t>
            </a:r>
            <a:r>
              <a:rPr lang="en-GB" sz="1100" dirty="0" err="1"/>
              <a:t>cukup</a:t>
            </a:r>
            <a:r>
              <a:rPr lang="en-GB" sz="1100" dirty="0"/>
              <a:t> </a:t>
            </a:r>
            <a:r>
              <a:rPr lang="en-GB" sz="1100" dirty="0" err="1"/>
              <a:t>banyak</a:t>
            </a:r>
            <a:r>
              <a:rPr lang="en-GB" sz="1100" dirty="0"/>
              <a:t> yang </a:t>
            </a:r>
            <a:r>
              <a:rPr lang="en-GB" sz="1100" dirty="0" err="1"/>
              <a:t>dapat</a:t>
            </a:r>
            <a:r>
              <a:rPr lang="en-GB" sz="1100" dirty="0"/>
              <a:t> </a:t>
            </a:r>
            <a:r>
              <a:rPr lang="en-GB" sz="1100" dirty="0" err="1"/>
              <a:t>menyebabkan</a:t>
            </a:r>
            <a:r>
              <a:rPr lang="en-GB" sz="1100" dirty="0"/>
              <a:t> overfitting.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11EE71-4E6F-1C8A-C854-55F35F53FE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8472" b="88467"/>
          <a:stretch/>
        </p:blipFill>
        <p:spPr>
          <a:xfrm>
            <a:off x="1211925" y="2263733"/>
            <a:ext cx="1945571" cy="242853"/>
          </a:xfrm>
          <a:prstGeom prst="rect">
            <a:avLst/>
          </a:prstGeom>
        </p:spPr>
      </p:pic>
      <p:sp>
        <p:nvSpPr>
          <p:cNvPr id="21" name="Google Shape;452;p44">
            <a:extLst>
              <a:ext uri="{FF2B5EF4-FFF2-40B4-BE49-F238E27FC236}">
                <a16:creationId xmlns:a16="http://schemas.microsoft.com/office/drawing/2014/main" id="{CB2ED978-7A0D-D060-87CE-B7254F6B47D1}"/>
              </a:ext>
            </a:extLst>
          </p:cNvPr>
          <p:cNvSpPr txBox="1">
            <a:spLocks/>
          </p:cNvSpPr>
          <p:nvPr/>
        </p:nvSpPr>
        <p:spPr>
          <a:xfrm>
            <a:off x="5006110" y="2858981"/>
            <a:ext cx="2925966" cy="221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71450" indent="-171450" algn="just">
              <a:buSzPts val="1100"/>
              <a:buFont typeface="Arial" panose="020B0604020202020204" pitchFamily="34" charset="0"/>
              <a:buChar char="•"/>
            </a:pPr>
            <a:r>
              <a:rPr lang="en-US" sz="1100" dirty="0" err="1"/>
              <a:t>Melakukan</a:t>
            </a:r>
            <a:r>
              <a:rPr lang="en-US" sz="1100" dirty="0"/>
              <a:t> label encoding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kolom</a:t>
            </a:r>
            <a:r>
              <a:rPr lang="en-US" sz="1100" dirty="0"/>
              <a:t> </a:t>
            </a:r>
            <a:r>
              <a:rPr lang="en-US" sz="1100" dirty="0" err="1"/>
              <a:t>jenis</a:t>
            </a:r>
            <a:r>
              <a:rPr lang="en-US" sz="1100" dirty="0"/>
              <a:t> </a:t>
            </a:r>
            <a:r>
              <a:rPr lang="en-US" sz="1100" dirty="0" err="1"/>
              <a:t>kelamin</a:t>
            </a:r>
            <a:r>
              <a:rPr lang="en-US" sz="1100" dirty="0"/>
              <a:t> yang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tipe</a:t>
            </a:r>
            <a:r>
              <a:rPr lang="en-US" sz="1100" dirty="0"/>
              <a:t> binary.</a:t>
            </a:r>
            <a:endParaRPr lang="en-GB" sz="1100" dirty="0"/>
          </a:p>
          <a:p>
            <a:pPr marL="171450" indent="-171450" algn="just">
              <a:buSzPts val="1100"/>
              <a:buFont typeface="Arial" panose="020B0604020202020204" pitchFamily="34" charset="0"/>
              <a:buChar char="•"/>
            </a:pPr>
            <a:endParaRPr lang="en-GB" sz="1100" dirty="0"/>
          </a:p>
          <a:p>
            <a:pPr marL="171450" indent="-171450" algn="just">
              <a:buSzPts val="1100"/>
              <a:buFont typeface="Arial" panose="020B0604020202020204" pitchFamily="34" charset="0"/>
              <a:buChar char="•"/>
            </a:pPr>
            <a:r>
              <a:rPr lang="en-GB" sz="1100" dirty="0" err="1"/>
              <a:t>Melakukan</a:t>
            </a:r>
            <a:r>
              <a:rPr lang="en-GB" sz="1100" dirty="0"/>
              <a:t> one hot encoding </a:t>
            </a:r>
            <a:r>
              <a:rPr lang="en-GB" sz="1100" dirty="0" err="1"/>
              <a:t>untuk</a:t>
            </a:r>
            <a:r>
              <a:rPr lang="en-GB" sz="1100" dirty="0"/>
              <a:t> </a:t>
            </a:r>
            <a:r>
              <a:rPr lang="en-GB" sz="1100" dirty="0" err="1"/>
              <a:t>kolom</a:t>
            </a:r>
            <a:r>
              <a:rPr lang="en-GB" sz="1100" dirty="0"/>
              <a:t> </a:t>
            </a:r>
            <a:r>
              <a:rPr lang="en-GB" sz="1100" dirty="0" err="1"/>
              <a:t>kategorik</a:t>
            </a:r>
            <a:r>
              <a:rPr lang="en-GB" sz="1100" dirty="0"/>
              <a:t> </a:t>
            </a:r>
            <a:r>
              <a:rPr lang="en-GB" sz="1100" dirty="0" err="1"/>
              <a:t>lainnya</a:t>
            </a:r>
            <a:r>
              <a:rPr lang="en-GB" sz="1100" dirty="0"/>
              <a:t>.</a:t>
            </a:r>
          </a:p>
        </p:txBody>
      </p:sp>
      <p:sp>
        <p:nvSpPr>
          <p:cNvPr id="8" name="Google Shape;102;p25">
            <a:extLst>
              <a:ext uri="{FF2B5EF4-FFF2-40B4-BE49-F238E27FC236}">
                <a16:creationId xmlns:a16="http://schemas.microsoft.com/office/drawing/2014/main" id="{DE7A33FB-EB4C-EFA7-F544-8F944F191D18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6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 txBox="1">
            <a:spLocks noGrp="1"/>
          </p:cNvSpPr>
          <p:nvPr>
            <p:ph type="title"/>
          </p:nvPr>
        </p:nvSpPr>
        <p:spPr>
          <a:xfrm>
            <a:off x="713223" y="126989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400E"/>
                </a:solidFill>
              </a:rPr>
              <a:t>Preprocessing</a:t>
            </a:r>
            <a:endParaRPr dirty="0">
              <a:solidFill>
                <a:srgbClr val="E4400E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3FC74-9DA3-3A19-4B39-DE044338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9" y="1670180"/>
            <a:ext cx="2679895" cy="90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630B0-2E8C-FD35-31D6-9F7F35CA1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025" y="1670179"/>
            <a:ext cx="2679895" cy="823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59D07-6519-56F1-1D15-A4EE784B1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446" y="1670179"/>
            <a:ext cx="2679895" cy="548842"/>
          </a:xfrm>
          <a:prstGeom prst="rect">
            <a:avLst/>
          </a:prstGeom>
        </p:spPr>
      </p:pic>
      <p:sp>
        <p:nvSpPr>
          <p:cNvPr id="13" name="Google Shape;875;p59">
            <a:extLst>
              <a:ext uri="{FF2B5EF4-FFF2-40B4-BE49-F238E27FC236}">
                <a16:creationId xmlns:a16="http://schemas.microsoft.com/office/drawing/2014/main" id="{CAE9DD55-833C-31D3-ADB5-B86E3B4A7C57}"/>
              </a:ext>
            </a:extLst>
          </p:cNvPr>
          <p:cNvSpPr txBox="1">
            <a:spLocks/>
          </p:cNvSpPr>
          <p:nvPr/>
        </p:nvSpPr>
        <p:spPr>
          <a:xfrm>
            <a:off x="833740" y="1023778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>
                <a:solidFill>
                  <a:schemeClr val="tx1"/>
                </a:solidFill>
              </a:rPr>
              <a:t>Train Test Split</a:t>
            </a:r>
          </a:p>
        </p:txBody>
      </p:sp>
      <p:sp>
        <p:nvSpPr>
          <p:cNvPr id="14" name="Google Shape;875;p59">
            <a:extLst>
              <a:ext uri="{FF2B5EF4-FFF2-40B4-BE49-F238E27FC236}">
                <a16:creationId xmlns:a16="http://schemas.microsoft.com/office/drawing/2014/main" id="{E27E4CA5-7033-AC07-8F2C-3D92B798CEB9}"/>
              </a:ext>
            </a:extLst>
          </p:cNvPr>
          <p:cNvSpPr txBox="1">
            <a:spLocks/>
          </p:cNvSpPr>
          <p:nvPr/>
        </p:nvSpPr>
        <p:spPr>
          <a:xfrm>
            <a:off x="6608529" y="1020138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S</a:t>
            </a:r>
            <a:r>
              <a:rPr lang="en-GB" sz="1600" dirty="0" err="1">
                <a:solidFill>
                  <a:schemeClr val="tx1"/>
                </a:solidFill>
              </a:rPr>
              <a:t>tandardisasi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5" name="Google Shape;875;p59">
            <a:extLst>
              <a:ext uri="{FF2B5EF4-FFF2-40B4-BE49-F238E27FC236}">
                <a16:creationId xmlns:a16="http://schemas.microsoft.com/office/drawing/2014/main" id="{9B82EC9C-C1AD-7AA3-675F-CE1C338D935D}"/>
              </a:ext>
            </a:extLst>
          </p:cNvPr>
          <p:cNvSpPr txBox="1">
            <a:spLocks/>
          </p:cNvSpPr>
          <p:nvPr/>
        </p:nvSpPr>
        <p:spPr>
          <a:xfrm>
            <a:off x="3721106" y="1023778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chemeClr val="tx1"/>
                </a:solidFill>
              </a:rPr>
              <a:t>Transformasi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6" name="Google Shape;452;p44">
            <a:extLst>
              <a:ext uri="{FF2B5EF4-FFF2-40B4-BE49-F238E27FC236}">
                <a16:creationId xmlns:a16="http://schemas.microsoft.com/office/drawing/2014/main" id="{B0AEC739-EFB7-174D-AE1C-86479FCD1A85}"/>
              </a:ext>
            </a:extLst>
          </p:cNvPr>
          <p:cNvSpPr txBox="1">
            <a:spLocks/>
          </p:cNvSpPr>
          <p:nvPr/>
        </p:nvSpPr>
        <p:spPr>
          <a:xfrm>
            <a:off x="344659" y="2719369"/>
            <a:ext cx="2679895" cy="19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dirty="0" err="1"/>
              <a:t>Memisahkan</a:t>
            </a:r>
            <a:r>
              <a:rPr lang="en-US" sz="1050" dirty="0"/>
              <a:t> data training dan test </a:t>
            </a:r>
            <a:r>
              <a:rPr lang="en-US" sz="1050" dirty="0" err="1"/>
              <a:t>dengan</a:t>
            </a:r>
            <a:r>
              <a:rPr lang="en-US" sz="1050" dirty="0"/>
              <a:t> </a:t>
            </a:r>
            <a:r>
              <a:rPr lang="en-US" sz="1050" dirty="0" err="1"/>
              <a:t>proporsi</a:t>
            </a:r>
            <a:r>
              <a:rPr lang="en-US" sz="1050" dirty="0"/>
              <a:t> 1:3.</a:t>
            </a:r>
            <a:endParaRPr lang="en-GB" sz="1050" dirty="0"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46613F8-4830-4BE6-609C-6D0867ECF46A}"/>
              </a:ext>
            </a:extLst>
          </p:cNvPr>
          <p:cNvSpPr txBox="1">
            <a:spLocks/>
          </p:cNvSpPr>
          <p:nvPr/>
        </p:nvSpPr>
        <p:spPr>
          <a:xfrm>
            <a:off x="3232025" y="2719369"/>
            <a:ext cx="2679895" cy="19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dirty="0" err="1"/>
              <a:t>Melakukan</a:t>
            </a:r>
            <a:r>
              <a:rPr lang="en-US" sz="1050" dirty="0"/>
              <a:t> </a:t>
            </a:r>
            <a:r>
              <a:rPr lang="en-US" sz="1050" dirty="0" err="1"/>
              <a:t>fitur</a:t>
            </a:r>
            <a:r>
              <a:rPr lang="en-US" sz="1050" dirty="0"/>
              <a:t> </a:t>
            </a:r>
            <a:r>
              <a:rPr lang="en-US" sz="1050" dirty="0" err="1"/>
              <a:t>transformasi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mengurangi</a:t>
            </a:r>
            <a:r>
              <a:rPr lang="en-US" sz="1050" dirty="0"/>
              <a:t> </a:t>
            </a:r>
            <a:r>
              <a:rPr lang="en-US" sz="1050" dirty="0" err="1"/>
              <a:t>tingkat</a:t>
            </a:r>
            <a:r>
              <a:rPr lang="en-US" sz="1050" dirty="0"/>
              <a:t> </a:t>
            </a:r>
            <a:r>
              <a:rPr lang="en-US" sz="1050" dirty="0" err="1"/>
              <a:t>kecondongan</a:t>
            </a:r>
            <a:r>
              <a:rPr lang="en-US" sz="1050" dirty="0"/>
              <a:t> </a:t>
            </a:r>
            <a:r>
              <a:rPr lang="en-US" sz="1050" dirty="0" err="1"/>
              <a:t>distribusi</a:t>
            </a:r>
            <a:r>
              <a:rPr lang="en-US" sz="1050" dirty="0"/>
              <a:t> </a:t>
            </a:r>
            <a:r>
              <a:rPr lang="en-US" sz="1050" dirty="0" err="1"/>
              <a:t>fitur</a:t>
            </a:r>
            <a:r>
              <a:rPr lang="en-US" sz="1050" dirty="0"/>
              <a:t>.</a:t>
            </a:r>
            <a:endParaRPr lang="en-GB" sz="1050" dirty="0"/>
          </a:p>
        </p:txBody>
      </p:sp>
      <p:sp>
        <p:nvSpPr>
          <p:cNvPr id="23" name="Google Shape;452;p44">
            <a:extLst>
              <a:ext uri="{FF2B5EF4-FFF2-40B4-BE49-F238E27FC236}">
                <a16:creationId xmlns:a16="http://schemas.microsoft.com/office/drawing/2014/main" id="{FADD2D05-C963-36E2-71E8-F395EFCD1143}"/>
              </a:ext>
            </a:extLst>
          </p:cNvPr>
          <p:cNvSpPr txBox="1">
            <a:spLocks/>
          </p:cNvSpPr>
          <p:nvPr/>
        </p:nvSpPr>
        <p:spPr>
          <a:xfrm>
            <a:off x="6119446" y="2717309"/>
            <a:ext cx="2679895" cy="19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dirty="0" err="1"/>
              <a:t>Melakukan</a:t>
            </a:r>
            <a:r>
              <a:rPr lang="en-US" sz="1050" dirty="0"/>
              <a:t> </a:t>
            </a:r>
            <a:r>
              <a:rPr lang="en-US" sz="1050" dirty="0" err="1"/>
              <a:t>standarisasi</a:t>
            </a:r>
            <a:r>
              <a:rPr lang="en-US" sz="1050" dirty="0"/>
              <a:t> data </a:t>
            </a:r>
            <a:r>
              <a:rPr lang="en-US" sz="1050" dirty="0" err="1"/>
              <a:t>numerik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menyelaraskan</a:t>
            </a:r>
            <a:r>
              <a:rPr lang="en-US" sz="1050" dirty="0"/>
              <a:t> </a:t>
            </a:r>
            <a:r>
              <a:rPr lang="en-US" sz="1050" dirty="0" err="1"/>
              <a:t>skala</a:t>
            </a:r>
            <a:r>
              <a:rPr lang="en-US" sz="1050" dirty="0"/>
              <a:t> data.</a:t>
            </a:r>
            <a:endParaRPr lang="en-GB" sz="1050" dirty="0"/>
          </a:p>
        </p:txBody>
      </p:sp>
      <p:sp>
        <p:nvSpPr>
          <p:cNvPr id="12" name="Google Shape;102;p25">
            <a:extLst>
              <a:ext uri="{FF2B5EF4-FFF2-40B4-BE49-F238E27FC236}">
                <a16:creationId xmlns:a16="http://schemas.microsoft.com/office/drawing/2014/main" id="{083A3D87-0B8F-3F52-228B-32D5573AC919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6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79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5"/>
          <p:cNvPicPr preferRelativeResize="0"/>
          <p:nvPr/>
        </p:nvPicPr>
        <p:blipFill rotWithShape="1">
          <a:blip r:embed="rId3">
            <a:alphaModFix/>
          </a:blip>
          <a:srcRect l="5212" t="26318" r="5221" b="26313"/>
          <a:stretch/>
        </p:blipFill>
        <p:spPr>
          <a:xfrm>
            <a:off x="2862325" y="1373323"/>
            <a:ext cx="3328924" cy="1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1072530" y="2999710"/>
            <a:ext cx="699894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 Modeling</a:t>
            </a:r>
            <a:endParaRPr sz="4000"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title" idx="2"/>
          </p:nvPr>
        </p:nvSpPr>
        <p:spPr>
          <a:xfrm>
            <a:off x="3534750" y="819065"/>
            <a:ext cx="2074500" cy="18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" name="Google Shape;452;p44">
            <a:extLst>
              <a:ext uri="{FF2B5EF4-FFF2-40B4-BE49-F238E27FC236}">
                <a16:creationId xmlns:a16="http://schemas.microsoft.com/office/drawing/2014/main" id="{81B8CBE4-53EF-78C6-B777-85CFB33A7E91}"/>
              </a:ext>
            </a:extLst>
          </p:cNvPr>
          <p:cNvSpPr txBox="1">
            <a:spLocks/>
          </p:cNvSpPr>
          <p:nvPr/>
        </p:nvSpPr>
        <p:spPr>
          <a:xfrm>
            <a:off x="2192357" y="3841510"/>
            <a:ext cx="4759286" cy="63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700" dirty="0"/>
              <a:t>Data Modeling </a:t>
            </a:r>
            <a:r>
              <a:rPr lang="en-US" sz="1700" dirty="0" err="1"/>
              <a:t>dilakukan</a:t>
            </a:r>
            <a:r>
              <a:rPr lang="en-US" sz="1700" dirty="0"/>
              <a:t> </a:t>
            </a:r>
            <a:r>
              <a:rPr lang="en-US" sz="1700" dirty="0" err="1"/>
              <a:t>menggunakan</a:t>
            </a:r>
            <a:r>
              <a:rPr lang="en-US" sz="1700" dirty="0"/>
              <a:t> auto-</a:t>
            </a:r>
            <a:r>
              <a:rPr lang="en-US" sz="1700" dirty="0" err="1"/>
              <a:t>sklearn</a:t>
            </a:r>
            <a:r>
              <a:rPr lang="en-US" sz="1700" dirty="0"/>
              <a:t>.</a:t>
            </a:r>
            <a:endParaRPr lang="en-GB" sz="17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 txBox="1">
            <a:spLocks noGrp="1"/>
          </p:cNvSpPr>
          <p:nvPr>
            <p:ph type="title"/>
          </p:nvPr>
        </p:nvSpPr>
        <p:spPr>
          <a:xfrm>
            <a:off x="713223" y="126989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400E"/>
                </a:solidFill>
              </a:rPr>
              <a:t>Model </a:t>
            </a:r>
            <a:r>
              <a:rPr lang="en" dirty="0">
                <a:solidFill>
                  <a:schemeClr val="tx1"/>
                </a:solidFill>
              </a:rPr>
              <a:t>A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3FC74-9DA3-3A19-4B39-DE044338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9" y="1670180"/>
            <a:ext cx="2679895" cy="901570"/>
          </a:xfrm>
          <a:prstGeom prst="rect">
            <a:avLst/>
          </a:prstGeom>
        </p:spPr>
      </p:pic>
      <p:sp>
        <p:nvSpPr>
          <p:cNvPr id="13" name="Google Shape;875;p59">
            <a:extLst>
              <a:ext uri="{FF2B5EF4-FFF2-40B4-BE49-F238E27FC236}">
                <a16:creationId xmlns:a16="http://schemas.microsoft.com/office/drawing/2014/main" id="{CAE9DD55-833C-31D3-ADB5-B86E3B4A7C57}"/>
              </a:ext>
            </a:extLst>
          </p:cNvPr>
          <p:cNvSpPr txBox="1">
            <a:spLocks/>
          </p:cNvSpPr>
          <p:nvPr/>
        </p:nvSpPr>
        <p:spPr>
          <a:xfrm>
            <a:off x="833740" y="1023778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>
                <a:solidFill>
                  <a:schemeClr val="tx1"/>
                </a:solidFill>
              </a:rPr>
              <a:t>Train Test Split</a:t>
            </a:r>
          </a:p>
        </p:txBody>
      </p:sp>
      <p:sp>
        <p:nvSpPr>
          <p:cNvPr id="14" name="Google Shape;875;p59">
            <a:extLst>
              <a:ext uri="{FF2B5EF4-FFF2-40B4-BE49-F238E27FC236}">
                <a16:creationId xmlns:a16="http://schemas.microsoft.com/office/drawing/2014/main" id="{E27E4CA5-7033-AC07-8F2C-3D92B798CEB9}"/>
              </a:ext>
            </a:extLst>
          </p:cNvPr>
          <p:cNvSpPr txBox="1">
            <a:spLocks/>
          </p:cNvSpPr>
          <p:nvPr/>
        </p:nvSpPr>
        <p:spPr>
          <a:xfrm>
            <a:off x="6213513" y="1020138"/>
            <a:ext cx="2424673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 err="1">
                <a:solidFill>
                  <a:schemeClr val="tx1"/>
                </a:solidFill>
              </a:rPr>
              <a:t>Tanpa</a:t>
            </a:r>
            <a:r>
              <a:rPr lang="en-US" sz="1600" dirty="0">
                <a:solidFill>
                  <a:schemeClr val="tx1"/>
                </a:solidFill>
              </a:rPr>
              <a:t> S</a:t>
            </a:r>
            <a:r>
              <a:rPr lang="en-GB" sz="1600" dirty="0" err="1">
                <a:solidFill>
                  <a:schemeClr val="tx1"/>
                </a:solidFill>
              </a:rPr>
              <a:t>tandardisasi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5" name="Google Shape;875;p59">
            <a:extLst>
              <a:ext uri="{FF2B5EF4-FFF2-40B4-BE49-F238E27FC236}">
                <a16:creationId xmlns:a16="http://schemas.microsoft.com/office/drawing/2014/main" id="{9B82EC9C-C1AD-7AA3-675F-CE1C338D935D}"/>
              </a:ext>
            </a:extLst>
          </p:cNvPr>
          <p:cNvSpPr txBox="1">
            <a:spLocks/>
          </p:cNvSpPr>
          <p:nvPr/>
        </p:nvSpPr>
        <p:spPr>
          <a:xfrm>
            <a:off x="3232020" y="1020138"/>
            <a:ext cx="267989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chemeClr val="tx1"/>
                </a:solidFill>
              </a:rPr>
              <a:t>Tanpa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err="1">
                <a:solidFill>
                  <a:schemeClr val="tx1"/>
                </a:solidFill>
              </a:rPr>
              <a:t>Transformasi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6" name="Google Shape;452;p44">
            <a:extLst>
              <a:ext uri="{FF2B5EF4-FFF2-40B4-BE49-F238E27FC236}">
                <a16:creationId xmlns:a16="http://schemas.microsoft.com/office/drawing/2014/main" id="{B0AEC739-EFB7-174D-AE1C-86479FCD1A85}"/>
              </a:ext>
            </a:extLst>
          </p:cNvPr>
          <p:cNvSpPr txBox="1">
            <a:spLocks/>
          </p:cNvSpPr>
          <p:nvPr/>
        </p:nvSpPr>
        <p:spPr>
          <a:xfrm>
            <a:off x="344659" y="2719369"/>
            <a:ext cx="2679895" cy="19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dirty="0" err="1"/>
              <a:t>Memisahkan</a:t>
            </a:r>
            <a:r>
              <a:rPr lang="en-US" sz="1050" dirty="0"/>
              <a:t> data training dan test </a:t>
            </a:r>
            <a:r>
              <a:rPr lang="en-US" sz="1050" dirty="0" err="1"/>
              <a:t>dengan</a:t>
            </a:r>
            <a:r>
              <a:rPr lang="en-US" sz="1050" dirty="0"/>
              <a:t> </a:t>
            </a:r>
            <a:r>
              <a:rPr lang="en-US" sz="1050" dirty="0" err="1"/>
              <a:t>proporsi</a:t>
            </a:r>
            <a:r>
              <a:rPr lang="en-US" sz="1050" dirty="0"/>
              <a:t> 1:3.</a:t>
            </a:r>
            <a:endParaRPr lang="en-GB" sz="1050" dirty="0"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46613F8-4830-4BE6-609C-6D0867ECF46A}"/>
              </a:ext>
            </a:extLst>
          </p:cNvPr>
          <p:cNvSpPr txBox="1">
            <a:spLocks/>
          </p:cNvSpPr>
          <p:nvPr/>
        </p:nvSpPr>
        <p:spPr>
          <a:xfrm>
            <a:off x="3232023" y="1802359"/>
            <a:ext cx="2679895" cy="63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dirty="0"/>
              <a:t>Data tidak </a:t>
            </a:r>
            <a:r>
              <a:rPr lang="en-US" sz="1050" dirty="0" err="1"/>
              <a:t>dilakukan</a:t>
            </a:r>
            <a:r>
              <a:rPr lang="en-US" sz="1050" dirty="0"/>
              <a:t> </a:t>
            </a:r>
            <a:r>
              <a:rPr lang="en-US" sz="1050" dirty="0" err="1"/>
              <a:t>transformasi</a:t>
            </a:r>
            <a:r>
              <a:rPr lang="en-US" sz="1050" dirty="0"/>
              <a:t> </a:t>
            </a:r>
            <a:r>
              <a:rPr lang="en-US" sz="1050" dirty="0" err="1"/>
              <a:t>dalam</a:t>
            </a:r>
            <a:r>
              <a:rPr lang="en-US" sz="1050" dirty="0"/>
              <a:t> model </a:t>
            </a:r>
            <a:r>
              <a:rPr lang="en-US" sz="1050" dirty="0" err="1"/>
              <a:t>ini</a:t>
            </a:r>
            <a:r>
              <a:rPr lang="en-US" sz="1050" dirty="0"/>
              <a:t>.</a:t>
            </a:r>
            <a:endParaRPr lang="en-GB" sz="1050" dirty="0"/>
          </a:p>
        </p:txBody>
      </p:sp>
      <p:sp>
        <p:nvSpPr>
          <p:cNvPr id="23" name="Google Shape;452;p44">
            <a:extLst>
              <a:ext uri="{FF2B5EF4-FFF2-40B4-BE49-F238E27FC236}">
                <a16:creationId xmlns:a16="http://schemas.microsoft.com/office/drawing/2014/main" id="{FADD2D05-C963-36E2-71E8-F395EFCD1143}"/>
              </a:ext>
            </a:extLst>
          </p:cNvPr>
          <p:cNvSpPr txBox="1">
            <a:spLocks/>
          </p:cNvSpPr>
          <p:nvPr/>
        </p:nvSpPr>
        <p:spPr>
          <a:xfrm>
            <a:off x="6119446" y="1802359"/>
            <a:ext cx="2679895" cy="491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dirty="0"/>
              <a:t>Data tidak </a:t>
            </a:r>
            <a:r>
              <a:rPr lang="en-US" sz="1050" dirty="0" err="1"/>
              <a:t>dilakukan</a:t>
            </a:r>
            <a:r>
              <a:rPr lang="en-US" sz="1050" dirty="0"/>
              <a:t> </a:t>
            </a:r>
            <a:r>
              <a:rPr lang="en-US" sz="1050" dirty="0" err="1"/>
              <a:t>standarisasi</a:t>
            </a:r>
            <a:r>
              <a:rPr lang="en-US" sz="1050" dirty="0"/>
              <a:t> </a:t>
            </a:r>
            <a:r>
              <a:rPr lang="en-US" sz="1050" dirty="0" err="1"/>
              <a:t>dalam</a:t>
            </a:r>
            <a:r>
              <a:rPr lang="en-US" sz="1050" dirty="0"/>
              <a:t> model </a:t>
            </a:r>
            <a:r>
              <a:rPr lang="en-US" sz="1050" dirty="0" err="1"/>
              <a:t>ini</a:t>
            </a:r>
            <a:r>
              <a:rPr lang="en-US" sz="1050" dirty="0"/>
              <a:t>.</a:t>
            </a:r>
            <a:endParaRPr lang="en-GB" sz="1050" dirty="0"/>
          </a:p>
        </p:txBody>
      </p:sp>
      <p:sp>
        <p:nvSpPr>
          <p:cNvPr id="12" name="Google Shape;102;p25">
            <a:extLst>
              <a:ext uri="{FF2B5EF4-FFF2-40B4-BE49-F238E27FC236}">
                <a16:creationId xmlns:a16="http://schemas.microsoft.com/office/drawing/2014/main" id="{083A3D87-0B8F-3F52-228B-32D5573AC919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4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Google Shape;875;p59">
            <a:extLst>
              <a:ext uri="{FF2B5EF4-FFF2-40B4-BE49-F238E27FC236}">
                <a16:creationId xmlns:a16="http://schemas.microsoft.com/office/drawing/2014/main" id="{80294269-D381-668F-DC74-E57CDE5E6286}"/>
              </a:ext>
            </a:extLst>
          </p:cNvPr>
          <p:cNvSpPr txBox="1">
            <a:spLocks/>
          </p:cNvSpPr>
          <p:nvPr/>
        </p:nvSpPr>
        <p:spPr>
          <a:xfrm>
            <a:off x="713220" y="130866"/>
            <a:ext cx="771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solidFill>
                  <a:srgbClr val="E4400E"/>
                </a:solidFill>
              </a:rPr>
              <a:t>Model </a:t>
            </a:r>
            <a:r>
              <a:rPr lang="en-GB" dirty="0">
                <a:solidFill>
                  <a:schemeClr val="tx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78985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084930">
            <a:off x="5476750" y="865028"/>
            <a:ext cx="1861750" cy="18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75;p59">
            <a:extLst>
              <a:ext uri="{FF2B5EF4-FFF2-40B4-BE49-F238E27FC236}">
                <a16:creationId xmlns:a16="http://schemas.microsoft.com/office/drawing/2014/main" id="{33DB5910-D7E8-3572-8A21-913101A06073}"/>
              </a:ext>
            </a:extLst>
          </p:cNvPr>
          <p:cNvSpPr txBox="1">
            <a:spLocks/>
          </p:cNvSpPr>
          <p:nvPr/>
        </p:nvSpPr>
        <p:spPr>
          <a:xfrm>
            <a:off x="713220" y="130866"/>
            <a:ext cx="771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solidFill>
                  <a:srgbClr val="E4400E"/>
                </a:solidFill>
              </a:rPr>
              <a:t>Model </a:t>
            </a:r>
            <a:r>
              <a:rPr lang="en-GB" dirty="0">
                <a:solidFill>
                  <a:schemeClr val="tx1"/>
                </a:solidFill>
              </a:rPr>
              <a:t>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302854-7B7D-C19A-FBFF-ED008EDF6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20" y="1342916"/>
            <a:ext cx="4629796" cy="1571844"/>
          </a:xfrm>
          <a:prstGeom prst="rect">
            <a:avLst/>
          </a:prstGeom>
        </p:spPr>
      </p:pic>
      <p:sp>
        <p:nvSpPr>
          <p:cNvPr id="18" name="Google Shape;870;p58">
            <a:extLst>
              <a:ext uri="{FF2B5EF4-FFF2-40B4-BE49-F238E27FC236}">
                <a16:creationId xmlns:a16="http://schemas.microsoft.com/office/drawing/2014/main" id="{07CB21EA-94D3-C2C0-8539-ADC9B4E6F97A}"/>
              </a:ext>
            </a:extLst>
          </p:cNvPr>
          <p:cNvSpPr txBox="1">
            <a:spLocks/>
          </p:cNvSpPr>
          <p:nvPr/>
        </p:nvSpPr>
        <p:spPr>
          <a:xfrm>
            <a:off x="713220" y="3288274"/>
            <a:ext cx="6592273" cy="157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Dataset name: 7b0ed492-f1ea-11ec-8168-0242ac1c0002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Metric: accuracy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Best validation score: 0.986486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Number of target algorithm runs: 59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Number of successful target algorithm runs: 57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Number of crashed target algorithm runs: 1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Number of target algorithms that exceeded the time limit: 1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Number of target algorithms that exceeded the memory limit: 0</a:t>
            </a:r>
          </a:p>
        </p:txBody>
      </p:sp>
      <p:sp>
        <p:nvSpPr>
          <p:cNvPr id="19" name="Google Shape;875;p59">
            <a:extLst>
              <a:ext uri="{FF2B5EF4-FFF2-40B4-BE49-F238E27FC236}">
                <a16:creationId xmlns:a16="http://schemas.microsoft.com/office/drawing/2014/main" id="{489E8934-B777-F9E9-5BA8-02C6674B2272}"/>
              </a:ext>
            </a:extLst>
          </p:cNvPr>
          <p:cNvSpPr txBox="1">
            <a:spLocks/>
          </p:cNvSpPr>
          <p:nvPr/>
        </p:nvSpPr>
        <p:spPr>
          <a:xfrm>
            <a:off x="713220" y="672180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M</a:t>
            </a:r>
            <a:r>
              <a:rPr lang="en-GB" sz="1600" dirty="0" err="1">
                <a:solidFill>
                  <a:schemeClr val="tx1"/>
                </a:solidFill>
              </a:rPr>
              <a:t>odeling</a:t>
            </a:r>
            <a:r>
              <a:rPr lang="en-GB" sz="1600" dirty="0">
                <a:solidFill>
                  <a:schemeClr val="tx1"/>
                </a:solidFill>
              </a:rPr>
              <a:t> Data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C6F1A5-C3AF-38DE-52C7-0AACB7BD9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0190" y="1342916"/>
            <a:ext cx="2720530" cy="2272506"/>
          </a:xfrm>
          <a:prstGeom prst="rect">
            <a:avLst/>
          </a:prstGeom>
        </p:spPr>
      </p:pic>
      <p:sp>
        <p:nvSpPr>
          <p:cNvPr id="22" name="Google Shape;875;p59">
            <a:extLst>
              <a:ext uri="{FF2B5EF4-FFF2-40B4-BE49-F238E27FC236}">
                <a16:creationId xmlns:a16="http://schemas.microsoft.com/office/drawing/2014/main" id="{C5451AC0-4B58-F17E-AB78-18E4310A1815}"/>
              </a:ext>
            </a:extLst>
          </p:cNvPr>
          <p:cNvSpPr txBox="1">
            <a:spLocks/>
          </p:cNvSpPr>
          <p:nvPr/>
        </p:nvSpPr>
        <p:spPr>
          <a:xfrm>
            <a:off x="5710190" y="672180"/>
            <a:ext cx="236601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Leaderboard </a:t>
            </a:r>
            <a:r>
              <a:rPr lang="en-US" sz="1600" dirty="0" err="1">
                <a:solidFill>
                  <a:schemeClr val="tx1"/>
                </a:solidFill>
              </a:rPr>
              <a:t>Algoritma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3" name="Google Shape;875;p59">
            <a:extLst>
              <a:ext uri="{FF2B5EF4-FFF2-40B4-BE49-F238E27FC236}">
                <a16:creationId xmlns:a16="http://schemas.microsoft.com/office/drawing/2014/main" id="{44BCEDEB-B8FF-A524-13E2-A92A5194E090}"/>
              </a:ext>
            </a:extLst>
          </p:cNvPr>
          <p:cNvSpPr txBox="1">
            <a:spLocks/>
          </p:cNvSpPr>
          <p:nvPr/>
        </p:nvSpPr>
        <p:spPr>
          <a:xfrm>
            <a:off x="728252" y="2721812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Hasil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4" name="Google Shape;102;p25">
            <a:extLst>
              <a:ext uri="{FF2B5EF4-FFF2-40B4-BE49-F238E27FC236}">
                <a16:creationId xmlns:a16="http://schemas.microsoft.com/office/drawing/2014/main" id="{F6933CE6-C980-4D27-47BB-E7D379A85F08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6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084930">
            <a:off x="5476750" y="865028"/>
            <a:ext cx="1861750" cy="18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2166375" y="1542588"/>
            <a:ext cx="4811100" cy="6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DESC</a:t>
            </a:r>
            <a:endParaRPr dirty="0"/>
          </a:p>
        </p:txBody>
      </p:sp>
      <p:sp>
        <p:nvSpPr>
          <p:cNvPr id="474" name="Google Shape;474;p46"/>
          <p:cNvSpPr txBox="1">
            <a:spLocks noGrp="1"/>
          </p:cNvSpPr>
          <p:nvPr>
            <p:ph type="subTitle" idx="1"/>
          </p:nvPr>
        </p:nvSpPr>
        <p:spPr>
          <a:xfrm>
            <a:off x="2166450" y="2365813"/>
            <a:ext cx="4811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Memberikan insight dan pola dengan data historical ads untuk membantu perusahaan menentukan target marketing. Fokus project ini adalah membuat model klasifikasi.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9"/>
          <p:cNvSpPr txBox="1">
            <a:spLocks noGrp="1"/>
          </p:cNvSpPr>
          <p:nvPr>
            <p:ph type="title"/>
          </p:nvPr>
        </p:nvSpPr>
        <p:spPr>
          <a:xfrm>
            <a:off x="713223" y="126989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400E"/>
                </a:solidFill>
              </a:rPr>
              <a:t>Model </a:t>
            </a:r>
            <a:r>
              <a:rPr lang="en" dirty="0">
                <a:solidFill>
                  <a:schemeClr val="tx1"/>
                </a:solidFill>
              </a:rPr>
              <a:t>B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3FC74-9DA3-3A19-4B39-DE044338D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59" y="1670180"/>
            <a:ext cx="2679895" cy="9015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D630B0-2E8C-FD35-31D6-9F7F35CA1F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025" y="1670179"/>
            <a:ext cx="2679895" cy="8230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59D07-6519-56F1-1D15-A4EE784B1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9446" y="1670179"/>
            <a:ext cx="2679895" cy="548842"/>
          </a:xfrm>
          <a:prstGeom prst="rect">
            <a:avLst/>
          </a:prstGeom>
        </p:spPr>
      </p:pic>
      <p:sp>
        <p:nvSpPr>
          <p:cNvPr id="13" name="Google Shape;875;p59">
            <a:extLst>
              <a:ext uri="{FF2B5EF4-FFF2-40B4-BE49-F238E27FC236}">
                <a16:creationId xmlns:a16="http://schemas.microsoft.com/office/drawing/2014/main" id="{CAE9DD55-833C-31D3-ADB5-B86E3B4A7C57}"/>
              </a:ext>
            </a:extLst>
          </p:cNvPr>
          <p:cNvSpPr txBox="1">
            <a:spLocks/>
          </p:cNvSpPr>
          <p:nvPr/>
        </p:nvSpPr>
        <p:spPr>
          <a:xfrm>
            <a:off x="833740" y="1023778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>
                <a:solidFill>
                  <a:schemeClr val="tx1"/>
                </a:solidFill>
              </a:rPr>
              <a:t>Train Test Split</a:t>
            </a:r>
          </a:p>
        </p:txBody>
      </p:sp>
      <p:sp>
        <p:nvSpPr>
          <p:cNvPr id="14" name="Google Shape;875;p59">
            <a:extLst>
              <a:ext uri="{FF2B5EF4-FFF2-40B4-BE49-F238E27FC236}">
                <a16:creationId xmlns:a16="http://schemas.microsoft.com/office/drawing/2014/main" id="{E27E4CA5-7033-AC07-8F2C-3D92B798CEB9}"/>
              </a:ext>
            </a:extLst>
          </p:cNvPr>
          <p:cNvSpPr txBox="1">
            <a:spLocks/>
          </p:cNvSpPr>
          <p:nvPr/>
        </p:nvSpPr>
        <p:spPr>
          <a:xfrm>
            <a:off x="6608529" y="1020138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S</a:t>
            </a:r>
            <a:r>
              <a:rPr lang="en-GB" sz="1600" dirty="0" err="1">
                <a:solidFill>
                  <a:schemeClr val="tx1"/>
                </a:solidFill>
              </a:rPr>
              <a:t>tandardisasi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5" name="Google Shape;875;p59">
            <a:extLst>
              <a:ext uri="{FF2B5EF4-FFF2-40B4-BE49-F238E27FC236}">
                <a16:creationId xmlns:a16="http://schemas.microsoft.com/office/drawing/2014/main" id="{9B82EC9C-C1AD-7AA3-675F-CE1C338D935D}"/>
              </a:ext>
            </a:extLst>
          </p:cNvPr>
          <p:cNvSpPr txBox="1">
            <a:spLocks/>
          </p:cNvSpPr>
          <p:nvPr/>
        </p:nvSpPr>
        <p:spPr>
          <a:xfrm>
            <a:off x="3721106" y="1023778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 err="1">
                <a:solidFill>
                  <a:schemeClr val="tx1"/>
                </a:solidFill>
              </a:rPr>
              <a:t>Transformasi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6" name="Google Shape;452;p44">
            <a:extLst>
              <a:ext uri="{FF2B5EF4-FFF2-40B4-BE49-F238E27FC236}">
                <a16:creationId xmlns:a16="http://schemas.microsoft.com/office/drawing/2014/main" id="{B0AEC739-EFB7-174D-AE1C-86479FCD1A85}"/>
              </a:ext>
            </a:extLst>
          </p:cNvPr>
          <p:cNvSpPr txBox="1">
            <a:spLocks/>
          </p:cNvSpPr>
          <p:nvPr/>
        </p:nvSpPr>
        <p:spPr>
          <a:xfrm>
            <a:off x="344659" y="2719369"/>
            <a:ext cx="2679895" cy="19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dirty="0" err="1"/>
              <a:t>Memisahkan</a:t>
            </a:r>
            <a:r>
              <a:rPr lang="en-US" sz="1050" dirty="0"/>
              <a:t> data training dan test </a:t>
            </a:r>
            <a:r>
              <a:rPr lang="en-US" sz="1050" dirty="0" err="1"/>
              <a:t>dengan</a:t>
            </a:r>
            <a:r>
              <a:rPr lang="en-US" sz="1050" dirty="0"/>
              <a:t> </a:t>
            </a:r>
            <a:r>
              <a:rPr lang="en-US" sz="1050" dirty="0" err="1"/>
              <a:t>proporsi</a:t>
            </a:r>
            <a:r>
              <a:rPr lang="en-US" sz="1050" dirty="0"/>
              <a:t> 1:3.</a:t>
            </a:r>
            <a:endParaRPr lang="en-GB" sz="1050" dirty="0"/>
          </a:p>
        </p:txBody>
      </p:sp>
      <p:sp>
        <p:nvSpPr>
          <p:cNvPr id="22" name="Google Shape;452;p44">
            <a:extLst>
              <a:ext uri="{FF2B5EF4-FFF2-40B4-BE49-F238E27FC236}">
                <a16:creationId xmlns:a16="http://schemas.microsoft.com/office/drawing/2014/main" id="{C46613F8-4830-4BE6-609C-6D0867ECF46A}"/>
              </a:ext>
            </a:extLst>
          </p:cNvPr>
          <p:cNvSpPr txBox="1">
            <a:spLocks/>
          </p:cNvSpPr>
          <p:nvPr/>
        </p:nvSpPr>
        <p:spPr>
          <a:xfrm>
            <a:off x="3232025" y="2719369"/>
            <a:ext cx="2679895" cy="19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dirty="0" err="1"/>
              <a:t>Melakukan</a:t>
            </a:r>
            <a:r>
              <a:rPr lang="en-US" sz="1050" dirty="0"/>
              <a:t> </a:t>
            </a:r>
            <a:r>
              <a:rPr lang="en-US" sz="1050" dirty="0" err="1"/>
              <a:t>fitur</a:t>
            </a:r>
            <a:r>
              <a:rPr lang="en-US" sz="1050" dirty="0"/>
              <a:t> </a:t>
            </a:r>
            <a:r>
              <a:rPr lang="en-US" sz="1050" dirty="0" err="1"/>
              <a:t>transformasi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mengurangi</a:t>
            </a:r>
            <a:r>
              <a:rPr lang="en-US" sz="1050" dirty="0"/>
              <a:t> </a:t>
            </a:r>
            <a:r>
              <a:rPr lang="en-US" sz="1050" dirty="0" err="1"/>
              <a:t>tingkat</a:t>
            </a:r>
            <a:r>
              <a:rPr lang="en-US" sz="1050" dirty="0"/>
              <a:t> </a:t>
            </a:r>
            <a:r>
              <a:rPr lang="en-US" sz="1050" dirty="0" err="1"/>
              <a:t>kecondongan</a:t>
            </a:r>
            <a:r>
              <a:rPr lang="en-US" sz="1050" dirty="0"/>
              <a:t> </a:t>
            </a:r>
            <a:r>
              <a:rPr lang="en-US" sz="1050" dirty="0" err="1"/>
              <a:t>distribusi</a:t>
            </a:r>
            <a:r>
              <a:rPr lang="en-US" sz="1050" dirty="0"/>
              <a:t> </a:t>
            </a:r>
            <a:r>
              <a:rPr lang="en-US" sz="1050" dirty="0" err="1"/>
              <a:t>fitur</a:t>
            </a:r>
            <a:r>
              <a:rPr lang="en-US" sz="1050" dirty="0"/>
              <a:t>.</a:t>
            </a:r>
            <a:endParaRPr lang="en-GB" sz="1050" dirty="0"/>
          </a:p>
        </p:txBody>
      </p:sp>
      <p:sp>
        <p:nvSpPr>
          <p:cNvPr id="23" name="Google Shape;452;p44">
            <a:extLst>
              <a:ext uri="{FF2B5EF4-FFF2-40B4-BE49-F238E27FC236}">
                <a16:creationId xmlns:a16="http://schemas.microsoft.com/office/drawing/2014/main" id="{FADD2D05-C963-36E2-71E8-F395EFCD1143}"/>
              </a:ext>
            </a:extLst>
          </p:cNvPr>
          <p:cNvSpPr txBox="1">
            <a:spLocks/>
          </p:cNvSpPr>
          <p:nvPr/>
        </p:nvSpPr>
        <p:spPr>
          <a:xfrm>
            <a:off x="6119446" y="2717309"/>
            <a:ext cx="2679895" cy="1924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dirty="0" err="1"/>
              <a:t>Melakukan</a:t>
            </a:r>
            <a:r>
              <a:rPr lang="en-US" sz="1050" dirty="0"/>
              <a:t> </a:t>
            </a:r>
            <a:r>
              <a:rPr lang="en-US" sz="1050" dirty="0" err="1"/>
              <a:t>standarisasi</a:t>
            </a:r>
            <a:r>
              <a:rPr lang="en-US" sz="1050" dirty="0"/>
              <a:t> data </a:t>
            </a:r>
            <a:r>
              <a:rPr lang="en-US" sz="1050" dirty="0" err="1"/>
              <a:t>numerik</a:t>
            </a:r>
            <a:r>
              <a:rPr lang="en-US" sz="1050" dirty="0"/>
              <a:t> </a:t>
            </a:r>
            <a:r>
              <a:rPr lang="en-US" sz="1050" dirty="0" err="1"/>
              <a:t>untuk</a:t>
            </a:r>
            <a:r>
              <a:rPr lang="en-US" sz="1050" dirty="0"/>
              <a:t> </a:t>
            </a:r>
            <a:r>
              <a:rPr lang="en-US" sz="1050" dirty="0" err="1"/>
              <a:t>menyelaraskan</a:t>
            </a:r>
            <a:r>
              <a:rPr lang="en-US" sz="1050" dirty="0"/>
              <a:t> </a:t>
            </a:r>
            <a:r>
              <a:rPr lang="en-US" sz="1050" dirty="0" err="1"/>
              <a:t>skala</a:t>
            </a:r>
            <a:r>
              <a:rPr lang="en-US" sz="1050" dirty="0"/>
              <a:t> data.</a:t>
            </a:r>
            <a:endParaRPr lang="en-GB" sz="1050" dirty="0"/>
          </a:p>
        </p:txBody>
      </p:sp>
      <p:sp>
        <p:nvSpPr>
          <p:cNvPr id="18" name="Google Shape;102;p25">
            <a:extLst>
              <a:ext uri="{FF2B5EF4-FFF2-40B4-BE49-F238E27FC236}">
                <a16:creationId xmlns:a16="http://schemas.microsoft.com/office/drawing/2014/main" id="{BBA18807-C1BE-3F4B-6113-3E10F47231D9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6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539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084930">
            <a:off x="5476750" y="865028"/>
            <a:ext cx="1861750" cy="18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75;p59">
            <a:extLst>
              <a:ext uri="{FF2B5EF4-FFF2-40B4-BE49-F238E27FC236}">
                <a16:creationId xmlns:a16="http://schemas.microsoft.com/office/drawing/2014/main" id="{33DB5910-D7E8-3572-8A21-913101A06073}"/>
              </a:ext>
            </a:extLst>
          </p:cNvPr>
          <p:cNvSpPr txBox="1">
            <a:spLocks/>
          </p:cNvSpPr>
          <p:nvPr/>
        </p:nvSpPr>
        <p:spPr>
          <a:xfrm>
            <a:off x="713220" y="130866"/>
            <a:ext cx="771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solidFill>
                  <a:srgbClr val="E4400E"/>
                </a:solidFill>
              </a:rPr>
              <a:t>Model </a:t>
            </a:r>
            <a:r>
              <a:rPr lang="en-GB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8" name="Google Shape;870;p58">
            <a:extLst>
              <a:ext uri="{FF2B5EF4-FFF2-40B4-BE49-F238E27FC236}">
                <a16:creationId xmlns:a16="http://schemas.microsoft.com/office/drawing/2014/main" id="{07CB21EA-94D3-C2C0-8539-ADC9B4E6F97A}"/>
              </a:ext>
            </a:extLst>
          </p:cNvPr>
          <p:cNvSpPr txBox="1">
            <a:spLocks/>
          </p:cNvSpPr>
          <p:nvPr/>
        </p:nvSpPr>
        <p:spPr>
          <a:xfrm>
            <a:off x="713220" y="3288274"/>
            <a:ext cx="6592273" cy="157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Dataset name: 7eace1c8-f1e9-11ec-8168-0242ac1c0002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Metric: accuracy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Best validation score: 0.986486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Number of target algorithm runs: 49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Number of successful target algorithm runs: 47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Number of crashed target algorithm runs: 0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Number of target algorithms that exceeded the time limit: 2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200" dirty="0"/>
              <a:t>Number of target algorithms that exceeded the memory limit: 0</a:t>
            </a:r>
          </a:p>
        </p:txBody>
      </p:sp>
      <p:sp>
        <p:nvSpPr>
          <p:cNvPr id="19" name="Google Shape;875;p59">
            <a:extLst>
              <a:ext uri="{FF2B5EF4-FFF2-40B4-BE49-F238E27FC236}">
                <a16:creationId xmlns:a16="http://schemas.microsoft.com/office/drawing/2014/main" id="{489E8934-B777-F9E9-5BA8-02C6674B2272}"/>
              </a:ext>
            </a:extLst>
          </p:cNvPr>
          <p:cNvSpPr txBox="1">
            <a:spLocks/>
          </p:cNvSpPr>
          <p:nvPr/>
        </p:nvSpPr>
        <p:spPr>
          <a:xfrm>
            <a:off x="713220" y="672180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M</a:t>
            </a:r>
            <a:r>
              <a:rPr lang="en-GB" sz="1600" dirty="0" err="1">
                <a:solidFill>
                  <a:schemeClr val="tx1"/>
                </a:solidFill>
              </a:rPr>
              <a:t>odeling</a:t>
            </a:r>
            <a:r>
              <a:rPr lang="en-GB" sz="1600" dirty="0">
                <a:solidFill>
                  <a:schemeClr val="tx1"/>
                </a:solidFill>
              </a:rPr>
              <a:t> Data</a:t>
            </a:r>
          </a:p>
        </p:txBody>
      </p:sp>
      <p:sp>
        <p:nvSpPr>
          <p:cNvPr id="22" name="Google Shape;875;p59">
            <a:extLst>
              <a:ext uri="{FF2B5EF4-FFF2-40B4-BE49-F238E27FC236}">
                <a16:creationId xmlns:a16="http://schemas.microsoft.com/office/drawing/2014/main" id="{C5451AC0-4B58-F17E-AB78-18E4310A1815}"/>
              </a:ext>
            </a:extLst>
          </p:cNvPr>
          <p:cNvSpPr txBox="1">
            <a:spLocks/>
          </p:cNvSpPr>
          <p:nvPr/>
        </p:nvSpPr>
        <p:spPr>
          <a:xfrm>
            <a:off x="5710190" y="672180"/>
            <a:ext cx="2366016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Leaderboard </a:t>
            </a:r>
            <a:r>
              <a:rPr lang="en-US" sz="1600" dirty="0" err="1">
                <a:solidFill>
                  <a:schemeClr val="tx1"/>
                </a:solidFill>
              </a:rPr>
              <a:t>Algoritma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23" name="Google Shape;875;p59">
            <a:extLst>
              <a:ext uri="{FF2B5EF4-FFF2-40B4-BE49-F238E27FC236}">
                <a16:creationId xmlns:a16="http://schemas.microsoft.com/office/drawing/2014/main" id="{44BCEDEB-B8FF-A524-13E2-A92A5194E090}"/>
              </a:ext>
            </a:extLst>
          </p:cNvPr>
          <p:cNvSpPr txBox="1">
            <a:spLocks/>
          </p:cNvSpPr>
          <p:nvPr/>
        </p:nvSpPr>
        <p:spPr>
          <a:xfrm>
            <a:off x="728252" y="2721812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Hasil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98F813-2B34-60C8-6A99-05AE44E17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52" y="1354149"/>
            <a:ext cx="4181441" cy="15636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F71D0-DF5B-BA98-0687-D0DBD9493A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811" y="1354149"/>
            <a:ext cx="2993364" cy="2267700"/>
          </a:xfrm>
          <a:prstGeom prst="rect">
            <a:avLst/>
          </a:prstGeom>
        </p:spPr>
      </p:pic>
      <p:sp>
        <p:nvSpPr>
          <p:cNvPr id="17" name="Google Shape;875;p59">
            <a:extLst>
              <a:ext uri="{FF2B5EF4-FFF2-40B4-BE49-F238E27FC236}">
                <a16:creationId xmlns:a16="http://schemas.microsoft.com/office/drawing/2014/main" id="{6F134060-C6A4-E404-FF15-45D4A24102F0}"/>
              </a:ext>
            </a:extLst>
          </p:cNvPr>
          <p:cNvSpPr txBox="1">
            <a:spLocks/>
          </p:cNvSpPr>
          <p:nvPr/>
        </p:nvSpPr>
        <p:spPr>
          <a:xfrm>
            <a:off x="713220" y="130243"/>
            <a:ext cx="771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solidFill>
                  <a:srgbClr val="E4400E"/>
                </a:solidFill>
              </a:rPr>
              <a:t>Model </a:t>
            </a:r>
            <a:r>
              <a:rPr lang="en-GB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0" name="Google Shape;102;p25">
            <a:extLst>
              <a:ext uri="{FF2B5EF4-FFF2-40B4-BE49-F238E27FC236}">
                <a16:creationId xmlns:a16="http://schemas.microsoft.com/office/drawing/2014/main" id="{E2E1ADAA-A7A8-93C1-024D-46E24CAB4D6A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6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4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1" name="Google Shape;441;p43"/>
          <p:cNvGraphicFramePr/>
          <p:nvPr/>
        </p:nvGraphicFramePr>
        <p:xfrm>
          <a:off x="720000" y="1339670"/>
          <a:ext cx="7704001" cy="3131650"/>
        </p:xfrm>
        <a:graphic>
          <a:graphicData uri="http://schemas.openxmlformats.org/drawingml/2006/table">
            <a:tbl>
              <a:tblPr>
                <a:noFill/>
                <a:tableStyleId>{3CA41FD3-99A5-46A4-8716-CE037F9BE904}</a:tableStyleId>
              </a:tblPr>
              <a:tblGrid>
                <a:gridCol w="1537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3058">
                  <a:extLst>
                    <a:ext uri="{9D8B030D-6E8A-4147-A177-3AD203B41FA5}">
                      <a16:colId xmlns:a16="http://schemas.microsoft.com/office/drawing/2014/main" val="3928137452"/>
                    </a:ext>
                  </a:extLst>
                </a:gridCol>
              </a:tblGrid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 A (Tanpa Standarisasi)</a:t>
                      </a:r>
                      <a:endParaRPr sz="1100" b="1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Model B (</a:t>
                      </a:r>
                      <a:r>
                        <a:rPr lang="en-US" sz="1100" b="1" dirty="0" err="1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Standarisasi</a:t>
                      </a:r>
                      <a:r>
                        <a:rPr lang="en-US" sz="1100" b="1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  <a:endParaRPr sz="1100" b="1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Accuracy</a:t>
                      </a:r>
                      <a:endParaRPr sz="11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Train :        .99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   :        .96</a:t>
                      </a:r>
                      <a:endParaRPr sz="1100" dirty="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Train :        .99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   :        .96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Precision</a:t>
                      </a:r>
                      <a:endParaRPr sz="11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Train :        .99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   :        .96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Train :        1.00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   :        .95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Recall</a:t>
                      </a:r>
                      <a:endParaRPr sz="11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Train :        .99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   :        .95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Train :        .99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   :        .95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F1 - Score</a:t>
                      </a:r>
                      <a:endParaRPr sz="11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Train :        .99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   :        .95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Train :        .99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   :        .95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chemeClr val="dk2"/>
                          </a:solidFill>
                          <a:uFill>
                            <a:noFill/>
                          </a:u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AUC</a:t>
                      </a:r>
                      <a:endParaRPr sz="1100" b="1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Train :        .99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   :        .99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Train :        1.00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Test   :        .99</a:t>
                      </a:r>
                    </a:p>
                  </a:txBody>
                  <a:tcPr marL="91425" marR="91425" marT="91425" marB="91425">
                    <a:lnL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1" name="Google Shape;875;p59">
            <a:extLst>
              <a:ext uri="{FF2B5EF4-FFF2-40B4-BE49-F238E27FC236}">
                <a16:creationId xmlns:a16="http://schemas.microsoft.com/office/drawing/2014/main" id="{DCB13F15-4729-56A1-7B8C-DE0231893222}"/>
              </a:ext>
            </a:extLst>
          </p:cNvPr>
          <p:cNvSpPr txBox="1">
            <a:spLocks/>
          </p:cNvSpPr>
          <p:nvPr/>
        </p:nvSpPr>
        <p:spPr>
          <a:xfrm>
            <a:off x="713220" y="130243"/>
            <a:ext cx="771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solidFill>
                  <a:srgbClr val="E4400E"/>
                </a:solidFill>
              </a:rPr>
              <a:t>Head </a:t>
            </a:r>
            <a:r>
              <a:rPr lang="en-GB" dirty="0">
                <a:solidFill>
                  <a:schemeClr val="tx1"/>
                </a:solidFill>
              </a:rPr>
              <a:t>to</a:t>
            </a:r>
            <a:r>
              <a:rPr lang="en-GB" dirty="0">
                <a:solidFill>
                  <a:srgbClr val="E4400E"/>
                </a:solidFill>
              </a:rPr>
              <a:t> Head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Google Shape;875;p59">
            <a:extLst>
              <a:ext uri="{FF2B5EF4-FFF2-40B4-BE49-F238E27FC236}">
                <a16:creationId xmlns:a16="http://schemas.microsoft.com/office/drawing/2014/main" id="{66EAEF95-9792-F071-E4CA-99CADB37B83C}"/>
              </a:ext>
            </a:extLst>
          </p:cNvPr>
          <p:cNvSpPr txBox="1">
            <a:spLocks/>
          </p:cNvSpPr>
          <p:nvPr/>
        </p:nvSpPr>
        <p:spPr>
          <a:xfrm>
            <a:off x="713220" y="672180"/>
            <a:ext cx="234946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Evaluation Metrics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8" name="Google Shape;102;p25">
            <a:extLst>
              <a:ext uri="{FF2B5EF4-FFF2-40B4-BE49-F238E27FC236}">
                <a16:creationId xmlns:a16="http://schemas.microsoft.com/office/drawing/2014/main" id="{6942D0BB-F440-E32F-C8CD-A071B78AA6AB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3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875;p59">
            <a:extLst>
              <a:ext uri="{FF2B5EF4-FFF2-40B4-BE49-F238E27FC236}">
                <a16:creationId xmlns:a16="http://schemas.microsoft.com/office/drawing/2014/main" id="{DCB13F15-4729-56A1-7B8C-DE0231893222}"/>
              </a:ext>
            </a:extLst>
          </p:cNvPr>
          <p:cNvSpPr txBox="1">
            <a:spLocks/>
          </p:cNvSpPr>
          <p:nvPr/>
        </p:nvSpPr>
        <p:spPr>
          <a:xfrm>
            <a:off x="713220" y="130243"/>
            <a:ext cx="771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>
                <a:solidFill>
                  <a:srgbClr val="E4400E"/>
                </a:solidFill>
              </a:rPr>
              <a:t>Head </a:t>
            </a:r>
            <a:r>
              <a:rPr lang="en-GB" dirty="0">
                <a:solidFill>
                  <a:schemeClr val="tx1"/>
                </a:solidFill>
              </a:rPr>
              <a:t>to</a:t>
            </a:r>
            <a:r>
              <a:rPr lang="en-GB" dirty="0">
                <a:solidFill>
                  <a:srgbClr val="E4400E"/>
                </a:solidFill>
              </a:rPr>
              <a:t> Head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Google Shape;875;p59">
            <a:extLst>
              <a:ext uri="{FF2B5EF4-FFF2-40B4-BE49-F238E27FC236}">
                <a16:creationId xmlns:a16="http://schemas.microsoft.com/office/drawing/2014/main" id="{66EAEF95-9792-F071-E4CA-99CADB37B83C}"/>
              </a:ext>
            </a:extLst>
          </p:cNvPr>
          <p:cNvSpPr txBox="1">
            <a:spLocks/>
          </p:cNvSpPr>
          <p:nvPr/>
        </p:nvSpPr>
        <p:spPr>
          <a:xfrm>
            <a:off x="1075082" y="955697"/>
            <a:ext cx="234946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Confusion Matrix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0EE0D8B-2B0D-93E9-1115-EDC99127B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59" y="1663423"/>
            <a:ext cx="2040138" cy="21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5FD2B06-BB1E-2FA9-BD39-ADF0CA9E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097" y="1663423"/>
            <a:ext cx="2040138" cy="21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85B3081-2207-E241-C3C1-5A2030F91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70" y="1657226"/>
            <a:ext cx="2119920" cy="21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40FB8CAF-E8C8-E8D5-3F6B-57AF03B95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451" y="1657226"/>
            <a:ext cx="2119920" cy="214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875;p59">
            <a:extLst>
              <a:ext uri="{FF2B5EF4-FFF2-40B4-BE49-F238E27FC236}">
                <a16:creationId xmlns:a16="http://schemas.microsoft.com/office/drawing/2014/main" id="{6D437083-6850-6574-1D12-481BBDC0F81F}"/>
              </a:ext>
            </a:extLst>
          </p:cNvPr>
          <p:cNvSpPr txBox="1">
            <a:spLocks/>
          </p:cNvSpPr>
          <p:nvPr/>
        </p:nvSpPr>
        <p:spPr>
          <a:xfrm>
            <a:off x="5519436" y="964754"/>
            <a:ext cx="234946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ROC AUC Plot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6" name="Google Shape;870;p58">
            <a:extLst>
              <a:ext uri="{FF2B5EF4-FFF2-40B4-BE49-F238E27FC236}">
                <a16:creationId xmlns:a16="http://schemas.microsoft.com/office/drawing/2014/main" id="{49E5F93A-F1B0-9FB6-EE36-7CA19DC557E2}"/>
              </a:ext>
            </a:extLst>
          </p:cNvPr>
          <p:cNvSpPr txBox="1">
            <a:spLocks/>
          </p:cNvSpPr>
          <p:nvPr/>
        </p:nvSpPr>
        <p:spPr>
          <a:xfrm>
            <a:off x="1276632" y="4158107"/>
            <a:ext cx="6592273" cy="157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/>
            <a:r>
              <a:rPr lang="en-US" sz="1400" b="1" dirty="0"/>
              <a:t>Model B </a:t>
            </a:r>
            <a:r>
              <a:rPr lang="en-US" sz="1400" b="1" dirty="0" err="1"/>
              <a:t>memiliki</a:t>
            </a:r>
            <a:r>
              <a:rPr lang="en-US" sz="1400" b="1" dirty="0"/>
              <a:t> </a:t>
            </a:r>
            <a:r>
              <a:rPr lang="en-US" sz="1400" b="1" dirty="0" err="1"/>
              <a:t>performa</a:t>
            </a:r>
            <a:r>
              <a:rPr lang="en-US" sz="1400" b="1" dirty="0"/>
              <a:t> </a:t>
            </a:r>
            <a:r>
              <a:rPr lang="en-US" sz="1400" b="1" dirty="0" err="1"/>
              <a:t>sedikit</a:t>
            </a:r>
            <a:r>
              <a:rPr lang="en-US" sz="1400" b="1" dirty="0"/>
              <a:t> </a:t>
            </a:r>
            <a:r>
              <a:rPr lang="en-US" sz="1400" b="1" dirty="0" err="1"/>
              <a:t>lebh</a:t>
            </a:r>
            <a:r>
              <a:rPr lang="en-US" sz="1400" b="1" dirty="0"/>
              <a:t> baik </a:t>
            </a:r>
            <a:r>
              <a:rPr lang="en-US" sz="1400" b="1" dirty="0" err="1"/>
              <a:t>dibandingkan</a:t>
            </a:r>
            <a:r>
              <a:rPr lang="en-US" sz="1400" b="1" dirty="0"/>
              <a:t> </a:t>
            </a:r>
            <a:r>
              <a:rPr lang="en-US" sz="1400" b="1" dirty="0" err="1"/>
              <a:t>dengan</a:t>
            </a:r>
            <a:r>
              <a:rPr lang="en-US" sz="1400" b="1" dirty="0"/>
              <a:t> Model A (</a:t>
            </a:r>
            <a:r>
              <a:rPr lang="en-US" sz="1400" b="1" dirty="0" err="1"/>
              <a:t>tanpa</a:t>
            </a:r>
            <a:r>
              <a:rPr lang="en-US" sz="1400" b="1" dirty="0"/>
              <a:t> </a:t>
            </a:r>
            <a:r>
              <a:rPr lang="en-US" sz="1400" b="1" dirty="0" err="1"/>
              <a:t>standarisasi</a:t>
            </a:r>
            <a:r>
              <a:rPr lang="en-US" sz="1400" b="1" dirty="0"/>
              <a:t>), </a:t>
            </a:r>
            <a:r>
              <a:rPr lang="en-US" sz="1400" b="1" dirty="0" err="1"/>
              <a:t>jadi</a:t>
            </a:r>
            <a:r>
              <a:rPr lang="en-US" sz="1400" b="1" dirty="0"/>
              <a:t> model yang </a:t>
            </a:r>
            <a:r>
              <a:rPr lang="en-US" sz="1400" b="1" dirty="0" err="1"/>
              <a:t>dipilih</a:t>
            </a:r>
            <a:r>
              <a:rPr lang="en-US" sz="1400" b="1" dirty="0"/>
              <a:t> </a:t>
            </a:r>
            <a:r>
              <a:rPr lang="en-US" sz="1400" b="1" dirty="0" err="1"/>
              <a:t>adalah</a:t>
            </a:r>
            <a:r>
              <a:rPr lang="en-US" sz="1400" b="1" dirty="0"/>
              <a:t> Model B.</a:t>
            </a:r>
          </a:p>
        </p:txBody>
      </p:sp>
      <p:sp>
        <p:nvSpPr>
          <p:cNvPr id="18" name="Google Shape;102;p25">
            <a:extLst>
              <a:ext uri="{FF2B5EF4-FFF2-40B4-BE49-F238E27FC236}">
                <a16:creationId xmlns:a16="http://schemas.microsoft.com/office/drawing/2014/main" id="{988E1136-7828-11D4-B42D-1036664164F2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7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410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084930">
            <a:off x="-505409" y="3686281"/>
            <a:ext cx="1861750" cy="18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75;p59">
            <a:extLst>
              <a:ext uri="{FF2B5EF4-FFF2-40B4-BE49-F238E27FC236}">
                <a16:creationId xmlns:a16="http://schemas.microsoft.com/office/drawing/2014/main" id="{33DB5910-D7E8-3572-8A21-913101A06073}"/>
              </a:ext>
            </a:extLst>
          </p:cNvPr>
          <p:cNvSpPr txBox="1">
            <a:spLocks/>
          </p:cNvSpPr>
          <p:nvPr/>
        </p:nvSpPr>
        <p:spPr>
          <a:xfrm>
            <a:off x="713220" y="130866"/>
            <a:ext cx="771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>
              <a:lnSpc>
                <a:spcPct val="100000"/>
              </a:lnSpc>
            </a:pPr>
            <a:r>
              <a:rPr lang="en-GB" dirty="0" err="1">
                <a:solidFill>
                  <a:srgbClr val="E4400E"/>
                </a:solidFill>
              </a:rPr>
              <a:t>Penjelasan</a:t>
            </a:r>
            <a:r>
              <a:rPr lang="en-GB" dirty="0">
                <a:solidFill>
                  <a:srgbClr val="E4400E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8" name="Google Shape;870;p58">
            <a:extLst>
              <a:ext uri="{FF2B5EF4-FFF2-40B4-BE49-F238E27FC236}">
                <a16:creationId xmlns:a16="http://schemas.microsoft.com/office/drawing/2014/main" id="{07CB21EA-94D3-C2C0-8539-ADC9B4E6F97A}"/>
              </a:ext>
            </a:extLst>
          </p:cNvPr>
          <p:cNvSpPr txBox="1">
            <a:spLocks/>
          </p:cNvSpPr>
          <p:nvPr/>
        </p:nvSpPr>
        <p:spPr>
          <a:xfrm>
            <a:off x="4571970" y="2199046"/>
            <a:ext cx="4355865" cy="157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17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/>
            <a:r>
              <a:rPr lang="en-US" sz="1400" dirty="0"/>
              <a:t>SHAP </a:t>
            </a:r>
            <a:r>
              <a:rPr lang="en-US" sz="1400" dirty="0" err="1"/>
              <a:t>digunakan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menjelaskan</a:t>
            </a:r>
            <a:r>
              <a:rPr lang="en-US" sz="1400" dirty="0"/>
              <a:t> data modeling.  </a:t>
            </a:r>
            <a:r>
              <a:rPr lang="en-US" sz="1400" dirty="0" err="1"/>
              <a:t>Dua</a:t>
            </a:r>
            <a:r>
              <a:rPr lang="en-US" sz="1400" dirty="0"/>
              <a:t> </a:t>
            </a:r>
            <a:r>
              <a:rPr lang="en-US" sz="1400" dirty="0" err="1"/>
              <a:t>fitur</a:t>
            </a:r>
            <a:r>
              <a:rPr lang="en-US" sz="1400" dirty="0"/>
              <a:t> yang paling </a:t>
            </a:r>
            <a:r>
              <a:rPr lang="en-US" sz="1400" dirty="0" err="1"/>
              <a:t>penting</a:t>
            </a:r>
            <a:r>
              <a:rPr lang="en-US" sz="1400" dirty="0"/>
              <a:t> dan </a:t>
            </a:r>
            <a:r>
              <a:rPr lang="en-US" sz="1400" dirty="0" err="1"/>
              <a:t>berpengaruh</a:t>
            </a:r>
            <a:r>
              <a:rPr lang="en-US" sz="1400" dirty="0"/>
              <a:t> </a:t>
            </a:r>
            <a:r>
              <a:rPr lang="en-US" sz="1400" dirty="0" err="1"/>
              <a:t>terhadap</a:t>
            </a:r>
            <a:r>
              <a:rPr lang="en-US" sz="1400" dirty="0"/>
              <a:t> model </a:t>
            </a:r>
            <a:r>
              <a:rPr lang="en-US" sz="1400" dirty="0" err="1"/>
              <a:t>adalah</a:t>
            </a:r>
            <a:r>
              <a:rPr lang="en-US" sz="1400" dirty="0"/>
              <a:t> </a:t>
            </a:r>
            <a:r>
              <a:rPr lang="en-US" sz="1400" b="1" dirty="0"/>
              <a:t>Daily Time Spent on Site</a:t>
            </a:r>
            <a:r>
              <a:rPr lang="en-US" sz="1400" dirty="0"/>
              <a:t> dan </a:t>
            </a:r>
            <a:r>
              <a:rPr lang="en-US" sz="1400" b="1" dirty="0"/>
              <a:t>Daily Internet Usage. </a:t>
            </a:r>
            <a:r>
              <a:rPr lang="en-US" sz="1400" dirty="0" err="1"/>
              <a:t>Kedua</a:t>
            </a:r>
            <a:r>
              <a:rPr lang="en-US" sz="1400" dirty="0"/>
              <a:t> </a:t>
            </a:r>
            <a:r>
              <a:rPr lang="en-US" sz="1400" dirty="0" err="1"/>
              <a:t>fitur</a:t>
            </a:r>
            <a:r>
              <a:rPr lang="en-US" sz="1400" dirty="0"/>
              <a:t> </a:t>
            </a:r>
            <a:r>
              <a:rPr lang="en-US" sz="1400" dirty="0" err="1"/>
              <a:t>ini</a:t>
            </a:r>
            <a:r>
              <a:rPr lang="en-US" sz="1400" dirty="0"/>
              <a:t> </a:t>
            </a:r>
            <a:r>
              <a:rPr lang="en-US" sz="1400" dirty="0" err="1"/>
              <a:t>berpengaruh</a:t>
            </a:r>
            <a:r>
              <a:rPr lang="en-US" sz="1400" dirty="0"/>
              <a:t> </a:t>
            </a:r>
            <a:r>
              <a:rPr lang="en-US" sz="1400" dirty="0" err="1"/>
              <a:t>untuk</a:t>
            </a:r>
            <a:r>
              <a:rPr lang="en-US" sz="1400" dirty="0"/>
              <a:t> </a:t>
            </a:r>
            <a:r>
              <a:rPr lang="en-US" sz="1400" dirty="0" err="1"/>
              <a:t>kedua</a:t>
            </a:r>
            <a:r>
              <a:rPr lang="en-US" sz="1400" dirty="0"/>
              <a:t> </a:t>
            </a:r>
            <a:r>
              <a:rPr lang="en-US" sz="1400" dirty="0" err="1"/>
              <a:t>jenis</a:t>
            </a:r>
            <a:r>
              <a:rPr lang="en-US" sz="1400" dirty="0"/>
              <a:t> label target (Click Yes dan Click No).</a:t>
            </a:r>
            <a:endParaRPr lang="en-US" sz="1400" b="1" dirty="0"/>
          </a:p>
        </p:txBody>
      </p:sp>
      <p:sp>
        <p:nvSpPr>
          <p:cNvPr id="19" name="Google Shape;875;p59">
            <a:extLst>
              <a:ext uri="{FF2B5EF4-FFF2-40B4-BE49-F238E27FC236}">
                <a16:creationId xmlns:a16="http://schemas.microsoft.com/office/drawing/2014/main" id="{489E8934-B777-F9E9-5BA8-02C6674B2272}"/>
              </a:ext>
            </a:extLst>
          </p:cNvPr>
          <p:cNvSpPr txBox="1">
            <a:spLocks/>
          </p:cNvSpPr>
          <p:nvPr/>
        </p:nvSpPr>
        <p:spPr>
          <a:xfrm>
            <a:off x="526543" y="672180"/>
            <a:ext cx="170173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1600" dirty="0">
                <a:solidFill>
                  <a:schemeClr val="tx1"/>
                </a:solidFill>
              </a:rPr>
              <a:t>SHAP Value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C37855-1446-C73C-AAC3-752741C9C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620" y="1265800"/>
            <a:ext cx="3061604" cy="3438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102;p25">
            <a:extLst>
              <a:ext uri="{FF2B5EF4-FFF2-40B4-BE49-F238E27FC236}">
                <a16:creationId xmlns:a16="http://schemas.microsoft.com/office/drawing/2014/main" id="{29EC588A-C39E-A663-12E2-D2845EA6AB2C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5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735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5"/>
          <p:cNvPicPr preferRelativeResize="0"/>
          <p:nvPr/>
        </p:nvPicPr>
        <p:blipFill rotWithShape="1">
          <a:blip r:embed="rId3">
            <a:alphaModFix/>
          </a:blip>
          <a:srcRect l="5212" t="26318" r="5221" b="26313"/>
          <a:stretch/>
        </p:blipFill>
        <p:spPr>
          <a:xfrm>
            <a:off x="2862325" y="1373323"/>
            <a:ext cx="3328924" cy="1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1072530" y="2999710"/>
            <a:ext cx="699894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/>
              <a:t>Business Recommendation</a:t>
            </a:r>
          </a:p>
        </p:txBody>
      </p:sp>
      <p:sp>
        <p:nvSpPr>
          <p:cNvPr id="466" name="Google Shape;466;p45"/>
          <p:cNvSpPr txBox="1">
            <a:spLocks noGrp="1"/>
          </p:cNvSpPr>
          <p:nvPr>
            <p:ph type="title" idx="2"/>
          </p:nvPr>
        </p:nvSpPr>
        <p:spPr>
          <a:xfrm>
            <a:off x="3534750" y="819065"/>
            <a:ext cx="2074500" cy="18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875;p59">
            <a:extLst>
              <a:ext uri="{FF2B5EF4-FFF2-40B4-BE49-F238E27FC236}">
                <a16:creationId xmlns:a16="http://schemas.microsoft.com/office/drawing/2014/main" id="{17E77214-90B8-7E79-EE91-B5F2FF374F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3" y="126989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400E"/>
                </a:solidFill>
              </a:rPr>
              <a:t>Data </a:t>
            </a:r>
            <a:r>
              <a:rPr lang="en" dirty="0">
                <a:solidFill>
                  <a:schemeClr val="tx1"/>
                </a:solidFill>
              </a:rPr>
              <a:t>Analysis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67" name="Google Shape;452;p44">
            <a:extLst>
              <a:ext uri="{FF2B5EF4-FFF2-40B4-BE49-F238E27FC236}">
                <a16:creationId xmlns:a16="http://schemas.microsoft.com/office/drawing/2014/main" id="{5735B3AF-EB75-39E3-56D1-DBBC04B28149}"/>
              </a:ext>
            </a:extLst>
          </p:cNvPr>
          <p:cNvSpPr txBox="1">
            <a:spLocks/>
          </p:cNvSpPr>
          <p:nvPr/>
        </p:nvSpPr>
        <p:spPr>
          <a:xfrm>
            <a:off x="2545022" y="3650758"/>
            <a:ext cx="2011099" cy="63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b="1" dirty="0"/>
              <a:t>Daily Time Spent on Site dan Daily Internet Usage</a:t>
            </a:r>
            <a:r>
              <a:rPr lang="en-US" sz="1050" dirty="0"/>
              <a:t> bisa menjadi </a:t>
            </a:r>
            <a:r>
              <a:rPr lang="en-US" sz="1050" dirty="0" err="1"/>
              <a:t>fitur</a:t>
            </a:r>
            <a:r>
              <a:rPr lang="en-US" sz="1050" dirty="0"/>
              <a:t> </a:t>
            </a:r>
            <a:r>
              <a:rPr lang="en-US" sz="1050" dirty="0" err="1"/>
              <a:t>preditor</a:t>
            </a:r>
            <a:r>
              <a:rPr lang="en-US" sz="1050" dirty="0"/>
              <a:t> </a:t>
            </a:r>
            <a:r>
              <a:rPr lang="en-US" sz="1050" dirty="0" err="1"/>
              <a:t>bagi</a:t>
            </a:r>
            <a:r>
              <a:rPr lang="en-US" sz="1050" dirty="0"/>
              <a:t> Click on Ad.</a:t>
            </a:r>
            <a:endParaRPr lang="en-GB" sz="1050" dirty="0"/>
          </a:p>
        </p:txBody>
      </p:sp>
      <p:sp>
        <p:nvSpPr>
          <p:cNvPr id="72" name="Google Shape;452;p44">
            <a:extLst>
              <a:ext uri="{FF2B5EF4-FFF2-40B4-BE49-F238E27FC236}">
                <a16:creationId xmlns:a16="http://schemas.microsoft.com/office/drawing/2014/main" id="{4696F39E-BA59-0EC2-390E-FEC74FA561CC}"/>
              </a:ext>
            </a:extLst>
          </p:cNvPr>
          <p:cNvSpPr txBox="1">
            <a:spLocks/>
          </p:cNvSpPr>
          <p:nvPr/>
        </p:nvSpPr>
        <p:spPr>
          <a:xfrm>
            <a:off x="4556121" y="1124793"/>
            <a:ext cx="2011099" cy="63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dirty="0"/>
              <a:t>Perusahaan </a:t>
            </a:r>
            <a:r>
              <a:rPr lang="en-US" sz="1050" dirty="0" err="1"/>
              <a:t>menetapkan</a:t>
            </a:r>
            <a:r>
              <a:rPr lang="en-US" sz="1050" dirty="0"/>
              <a:t> </a:t>
            </a:r>
            <a:r>
              <a:rPr lang="en-US" sz="1050" b="1" dirty="0" err="1"/>
              <a:t>batas</a:t>
            </a:r>
            <a:r>
              <a:rPr lang="en-US" sz="1050" b="1" dirty="0"/>
              <a:t> </a:t>
            </a:r>
            <a:r>
              <a:rPr lang="en-US" sz="1050" b="1" dirty="0" err="1"/>
              <a:t>atas</a:t>
            </a:r>
            <a:r>
              <a:rPr lang="en-US" sz="1050" b="1" dirty="0"/>
              <a:t> </a:t>
            </a:r>
            <a:r>
              <a:rPr lang="en-US" sz="1050" b="1" dirty="0" err="1"/>
              <a:t>sebesar</a:t>
            </a:r>
            <a:r>
              <a:rPr lang="en-US" sz="1050" b="1" dirty="0"/>
              <a:t> 55 – 60 </a:t>
            </a:r>
            <a:r>
              <a:rPr lang="en-US" sz="1050" b="1" dirty="0" err="1"/>
              <a:t>menit</a:t>
            </a:r>
            <a:r>
              <a:rPr lang="en-US" sz="1050" b="1" dirty="0"/>
              <a:t> </a:t>
            </a:r>
            <a:r>
              <a:rPr lang="en-US" sz="1050" b="1" dirty="0" err="1"/>
              <a:t>terhadap</a:t>
            </a:r>
            <a:r>
              <a:rPr lang="en-US" sz="1050" b="1" dirty="0"/>
              <a:t> Daily Time Spent on Site</a:t>
            </a:r>
            <a:r>
              <a:rPr lang="en-US" sz="1050" dirty="0"/>
              <a:t>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  <a:r>
              <a:rPr lang="en-US" sz="1050" dirty="0" err="1"/>
              <a:t>menargetkan</a:t>
            </a:r>
            <a:r>
              <a:rPr lang="en-US" sz="1050" dirty="0"/>
              <a:t> </a:t>
            </a:r>
            <a:r>
              <a:rPr lang="en-US" sz="1050" dirty="0" err="1"/>
              <a:t>iklan</a:t>
            </a:r>
            <a:r>
              <a:rPr lang="en-US" sz="1050" dirty="0"/>
              <a:t> </a:t>
            </a:r>
            <a:r>
              <a:rPr lang="en-US" sz="1050" dirty="0" err="1"/>
              <a:t>kepada</a:t>
            </a:r>
            <a:r>
              <a:rPr lang="en-US" sz="1050" dirty="0"/>
              <a:t> konsumen.</a:t>
            </a:r>
            <a:endParaRPr lang="en-GB" sz="1050" dirty="0"/>
          </a:p>
        </p:txBody>
      </p:sp>
      <p:pic>
        <p:nvPicPr>
          <p:cNvPr id="73" name="Picture 4">
            <a:extLst>
              <a:ext uri="{FF2B5EF4-FFF2-40B4-BE49-F238E27FC236}">
                <a16:creationId xmlns:a16="http://schemas.microsoft.com/office/drawing/2014/main" id="{86EA2E71-13FB-86DE-1C5D-23B31B58A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79" y="3052336"/>
            <a:ext cx="1852120" cy="197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2BB25157-A4AF-643B-4235-0FC8C3793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62" b="49640"/>
          <a:stretch/>
        </p:blipFill>
        <p:spPr bwMode="auto">
          <a:xfrm>
            <a:off x="6583101" y="3048376"/>
            <a:ext cx="1852120" cy="184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Google Shape;452;p44">
            <a:extLst>
              <a:ext uri="{FF2B5EF4-FFF2-40B4-BE49-F238E27FC236}">
                <a16:creationId xmlns:a16="http://schemas.microsoft.com/office/drawing/2014/main" id="{51E9A824-DDAC-670A-1D3B-1906FE811E95}"/>
              </a:ext>
            </a:extLst>
          </p:cNvPr>
          <p:cNvSpPr txBox="1">
            <a:spLocks/>
          </p:cNvSpPr>
          <p:nvPr/>
        </p:nvSpPr>
        <p:spPr>
          <a:xfrm>
            <a:off x="4572002" y="3554775"/>
            <a:ext cx="2011099" cy="63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dirty="0"/>
              <a:t>Perusahaan </a:t>
            </a:r>
            <a:r>
              <a:rPr lang="en-US" sz="1050" dirty="0" err="1"/>
              <a:t>menetapkan</a:t>
            </a:r>
            <a:r>
              <a:rPr lang="en-US" sz="1050" dirty="0"/>
              <a:t> </a:t>
            </a:r>
            <a:r>
              <a:rPr lang="en-US" sz="1050" b="1" dirty="0" err="1"/>
              <a:t>batas</a:t>
            </a:r>
            <a:r>
              <a:rPr lang="en-US" sz="1050" b="1" dirty="0"/>
              <a:t> </a:t>
            </a:r>
            <a:r>
              <a:rPr lang="en-US" sz="1050" b="1" dirty="0" err="1"/>
              <a:t>atas</a:t>
            </a:r>
            <a:r>
              <a:rPr lang="en-US" sz="1050" b="1" dirty="0"/>
              <a:t> </a:t>
            </a:r>
            <a:r>
              <a:rPr lang="en-US" sz="1050" b="1" dirty="0" err="1"/>
              <a:t>sebesar</a:t>
            </a:r>
            <a:r>
              <a:rPr lang="en-US" sz="1050" b="1" dirty="0"/>
              <a:t> 170 - 180 </a:t>
            </a:r>
            <a:r>
              <a:rPr lang="en-US" sz="1050" b="1" dirty="0" err="1"/>
              <a:t>menit</a:t>
            </a:r>
            <a:r>
              <a:rPr lang="en-US" sz="1050" b="1" dirty="0"/>
              <a:t> </a:t>
            </a:r>
            <a:r>
              <a:rPr lang="en-US" sz="1050" b="1" dirty="0" err="1"/>
              <a:t>terhadap</a:t>
            </a:r>
            <a:r>
              <a:rPr lang="en-US" sz="1050" b="1" dirty="0"/>
              <a:t> Daily Internet Usage </a:t>
            </a:r>
            <a:r>
              <a:rPr lang="en-US" sz="1050" dirty="0" err="1"/>
              <a:t>dalam</a:t>
            </a:r>
            <a:r>
              <a:rPr lang="en-US" sz="1050" dirty="0"/>
              <a:t> </a:t>
            </a:r>
            <a:r>
              <a:rPr lang="en-US" sz="1050" dirty="0" err="1"/>
              <a:t>menargetkan</a:t>
            </a:r>
            <a:r>
              <a:rPr lang="en-US" sz="1050" dirty="0"/>
              <a:t> </a:t>
            </a:r>
            <a:r>
              <a:rPr lang="en-US" sz="1050" dirty="0" err="1"/>
              <a:t>iklan</a:t>
            </a:r>
            <a:r>
              <a:rPr lang="en-US" sz="1050" dirty="0"/>
              <a:t> </a:t>
            </a:r>
            <a:r>
              <a:rPr lang="en-US" sz="1050" dirty="0" err="1"/>
              <a:t>kepada</a:t>
            </a:r>
            <a:r>
              <a:rPr lang="en-US" sz="1050" dirty="0"/>
              <a:t> konsumen.</a:t>
            </a:r>
            <a:endParaRPr lang="en-GB" sz="1050" dirty="0"/>
          </a:p>
        </p:txBody>
      </p:sp>
      <p:pic>
        <p:nvPicPr>
          <p:cNvPr id="76" name="Picture 2">
            <a:extLst>
              <a:ext uri="{FF2B5EF4-FFF2-40B4-BE49-F238E27FC236}">
                <a16:creationId xmlns:a16="http://schemas.microsoft.com/office/drawing/2014/main" id="{EED04CA4-5D36-EE61-62AB-7B6CB065D9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362" b="49640"/>
          <a:stretch/>
        </p:blipFill>
        <p:spPr bwMode="auto">
          <a:xfrm>
            <a:off x="6583101" y="923561"/>
            <a:ext cx="1852120" cy="184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19E49D9-32FC-9E6E-BB58-EA9AAB092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24" y="1048254"/>
            <a:ext cx="3032695" cy="7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Google Shape;452;p44">
            <a:extLst>
              <a:ext uri="{FF2B5EF4-FFF2-40B4-BE49-F238E27FC236}">
                <a16:creationId xmlns:a16="http://schemas.microsoft.com/office/drawing/2014/main" id="{D1E99169-1D90-BA4F-8E5B-FFAC59A9ED40}"/>
              </a:ext>
            </a:extLst>
          </p:cNvPr>
          <p:cNvSpPr txBox="1">
            <a:spLocks/>
          </p:cNvSpPr>
          <p:nvPr/>
        </p:nvSpPr>
        <p:spPr>
          <a:xfrm>
            <a:off x="708724" y="1854590"/>
            <a:ext cx="2887916" cy="637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SzPts val="1100"/>
            </a:pPr>
            <a:r>
              <a:rPr lang="en-US" sz="1050" b="1" dirty="0"/>
              <a:t>Daily Time Spent on Site dan Daily Internet Usage</a:t>
            </a:r>
            <a:r>
              <a:rPr lang="en-US" sz="1050" dirty="0"/>
              <a:t> menjadi </a:t>
            </a:r>
            <a:r>
              <a:rPr lang="en-US" sz="1050" dirty="0" err="1"/>
              <a:t>fitur</a:t>
            </a:r>
            <a:r>
              <a:rPr lang="en-US" sz="1050" dirty="0"/>
              <a:t> yang paling </a:t>
            </a:r>
            <a:r>
              <a:rPr lang="en-US" sz="1050" dirty="0" err="1"/>
              <a:t>penting</a:t>
            </a:r>
            <a:r>
              <a:rPr lang="en-US" sz="1050" dirty="0"/>
              <a:t> </a:t>
            </a:r>
            <a:r>
              <a:rPr lang="en-US" sz="1050" dirty="0" err="1"/>
              <a:t>dalam</a:t>
            </a:r>
            <a:r>
              <a:rPr lang="en-US" sz="1050" dirty="0"/>
              <a:t> model.</a:t>
            </a:r>
            <a:endParaRPr lang="en-GB" sz="10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p73"/>
          <p:cNvSpPr txBox="1">
            <a:spLocks noGrp="1"/>
          </p:cNvSpPr>
          <p:nvPr>
            <p:ph type="subTitle" idx="1"/>
          </p:nvPr>
        </p:nvSpPr>
        <p:spPr>
          <a:xfrm>
            <a:off x="713223" y="1498589"/>
            <a:ext cx="4201677" cy="33994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/>
              <a:t>Jumlah</a:t>
            </a:r>
            <a:r>
              <a:rPr lang="en-US" sz="1200" dirty="0"/>
              <a:t> Konsumen	: 1000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Tingkat </a:t>
            </a:r>
            <a:r>
              <a:rPr lang="en-US" sz="1200" dirty="0" err="1"/>
              <a:t>Akurasi</a:t>
            </a:r>
            <a:r>
              <a:rPr lang="en-US" sz="1200" dirty="0"/>
              <a:t>	: 50%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	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	</a:t>
            </a:r>
            <a:r>
              <a:rPr lang="en-US" sz="1200" b="1" dirty="0"/>
              <a:t>COST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Cost per Mille (CPM)	: c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 err="1"/>
              <a:t>Biaya</a:t>
            </a:r>
            <a:r>
              <a:rPr lang="en-US" sz="1200" b="1" i="1" dirty="0"/>
              <a:t> yang </a:t>
            </a:r>
            <a:r>
              <a:rPr lang="en-US" sz="1200" b="1" i="1" dirty="0" err="1"/>
              <a:t>dikeluarkan</a:t>
            </a:r>
            <a:r>
              <a:rPr lang="en-US" sz="1200" b="1" i="1" dirty="0"/>
              <a:t> </a:t>
            </a:r>
            <a:r>
              <a:rPr lang="en-US" sz="1200" b="1" i="1" dirty="0" err="1"/>
              <a:t>tiap</a:t>
            </a:r>
            <a:r>
              <a:rPr lang="en-US" sz="1200" b="1" i="1" dirty="0"/>
              <a:t> 1000 display ads.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Click-through Rate (CTR)	: 2.5% (</a:t>
            </a:r>
            <a:r>
              <a:rPr lang="en-US" sz="1200" dirty="0" err="1"/>
              <a:t>Asumsi</a:t>
            </a:r>
            <a:r>
              <a:rPr lang="en-US" sz="1200" dirty="0"/>
              <a:t>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 err="1"/>
              <a:t>Rasio</a:t>
            </a:r>
            <a:r>
              <a:rPr lang="en-US" sz="1200" b="1" i="1" dirty="0"/>
              <a:t> </a:t>
            </a:r>
            <a:r>
              <a:rPr lang="en-US" sz="1200" b="1" i="1" dirty="0" err="1"/>
              <a:t>klik</a:t>
            </a:r>
            <a:r>
              <a:rPr lang="en-US" sz="1200" b="1" i="1" dirty="0"/>
              <a:t> </a:t>
            </a:r>
            <a:r>
              <a:rPr lang="en-US" sz="1200" b="1" i="1" dirty="0" err="1"/>
              <a:t>tiap</a:t>
            </a:r>
            <a:r>
              <a:rPr lang="en-US" sz="1200" b="1" i="1" dirty="0"/>
              <a:t> </a:t>
            </a:r>
            <a:r>
              <a:rPr lang="en-US" sz="1200" b="1" i="1" dirty="0" err="1"/>
              <a:t>impresi</a:t>
            </a:r>
            <a:r>
              <a:rPr lang="en-US" sz="1200" b="1" i="1" dirty="0"/>
              <a:t> 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/>
              <a:t>	</a:t>
            </a:r>
            <a:r>
              <a:rPr lang="en-US" sz="1200" b="1" dirty="0"/>
              <a:t>KONVERSI IKLAN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Total konsumen </a:t>
            </a:r>
            <a:r>
              <a:rPr lang="en-US" sz="1200" dirty="0" err="1"/>
              <a:t>dikonversi</a:t>
            </a:r>
            <a:r>
              <a:rPr lang="en-US" sz="1200" dirty="0"/>
              <a:t>	: 1000 * 50% * 2.5%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		: 13 konsumen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	</a:t>
            </a:r>
            <a:r>
              <a:rPr lang="en-US" sz="1200" b="1" dirty="0"/>
              <a:t>PROFIT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Profit = 13 * Revenue (R) – c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FF0000"/>
                </a:solidFill>
              </a:rPr>
              <a:t>Profit = 13R – c (per 1000 display </a:t>
            </a:r>
            <a:r>
              <a:rPr lang="en-US" sz="1200" b="1" dirty="0" err="1">
                <a:solidFill>
                  <a:srgbClr val="FF0000"/>
                </a:solidFill>
              </a:rPr>
              <a:t>iklan</a:t>
            </a:r>
            <a:r>
              <a:rPr lang="en-US" sz="1200" b="1" dirty="0">
                <a:solidFill>
                  <a:srgbClr val="FF0000"/>
                </a:solidFill>
              </a:rPr>
              <a:t>)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1" i="1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/>
          </a:p>
        </p:txBody>
      </p:sp>
      <p:sp>
        <p:nvSpPr>
          <p:cNvPr id="1293" name="Google Shape;1293;p73"/>
          <p:cNvSpPr txBox="1">
            <a:spLocks noGrp="1"/>
          </p:cNvSpPr>
          <p:nvPr>
            <p:ph type="subTitle" idx="2"/>
          </p:nvPr>
        </p:nvSpPr>
        <p:spPr>
          <a:xfrm>
            <a:off x="1094478" y="1041389"/>
            <a:ext cx="2385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Tanpa Model</a:t>
            </a:r>
            <a:endParaRPr dirty="0"/>
          </a:p>
        </p:txBody>
      </p:sp>
      <p:sp>
        <p:nvSpPr>
          <p:cNvPr id="1295" name="Google Shape;1295;p73"/>
          <p:cNvSpPr txBox="1">
            <a:spLocks noGrp="1"/>
          </p:cNvSpPr>
          <p:nvPr>
            <p:ph type="subTitle" idx="4"/>
          </p:nvPr>
        </p:nvSpPr>
        <p:spPr>
          <a:xfrm>
            <a:off x="5189198" y="1041389"/>
            <a:ext cx="23859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Dengan Model</a:t>
            </a:r>
            <a:endParaRPr dirty="0"/>
          </a:p>
        </p:txBody>
      </p:sp>
      <p:sp>
        <p:nvSpPr>
          <p:cNvPr id="12" name="Google Shape;875;p59">
            <a:extLst>
              <a:ext uri="{FF2B5EF4-FFF2-40B4-BE49-F238E27FC236}">
                <a16:creationId xmlns:a16="http://schemas.microsoft.com/office/drawing/2014/main" id="{803A6A92-56CF-68AB-D742-99C75158D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3" y="126989"/>
            <a:ext cx="77175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4400E"/>
                </a:solidFill>
              </a:rPr>
              <a:t>Simulasi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" name="Google Shape;1292;p73">
            <a:extLst>
              <a:ext uri="{FF2B5EF4-FFF2-40B4-BE49-F238E27FC236}">
                <a16:creationId xmlns:a16="http://schemas.microsoft.com/office/drawing/2014/main" id="{50718589-F161-FDBB-A174-DB1B269DEE16}"/>
              </a:ext>
            </a:extLst>
          </p:cNvPr>
          <p:cNvSpPr txBox="1">
            <a:spLocks/>
          </p:cNvSpPr>
          <p:nvPr/>
        </p:nvSpPr>
        <p:spPr>
          <a:xfrm>
            <a:off x="4810477" y="1498589"/>
            <a:ext cx="4201677" cy="339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/>
            <a:r>
              <a:rPr lang="en-US" sz="1200" dirty="0" err="1"/>
              <a:t>Jumlah</a:t>
            </a:r>
            <a:r>
              <a:rPr lang="en-US" sz="1200" dirty="0"/>
              <a:t> Konsumen	: 1000</a:t>
            </a:r>
          </a:p>
          <a:p>
            <a:pPr marL="0" indent="0" algn="just"/>
            <a:r>
              <a:rPr lang="en-US" sz="1200" dirty="0"/>
              <a:t>Tingkat </a:t>
            </a:r>
            <a:r>
              <a:rPr lang="en-US" sz="1200" dirty="0" err="1"/>
              <a:t>Akurasi</a:t>
            </a:r>
            <a:r>
              <a:rPr lang="en-US" sz="1200" dirty="0"/>
              <a:t>	: 96%</a:t>
            </a:r>
          </a:p>
          <a:p>
            <a:pPr marL="0" indent="0" algn="just"/>
            <a:r>
              <a:rPr lang="en-US" sz="1200" dirty="0"/>
              <a:t>	</a:t>
            </a:r>
          </a:p>
          <a:p>
            <a:pPr marL="0" indent="0" algn="just"/>
            <a:r>
              <a:rPr lang="en-US" sz="1200" dirty="0"/>
              <a:t>	</a:t>
            </a:r>
            <a:r>
              <a:rPr lang="en-US" sz="1200" b="1" dirty="0"/>
              <a:t>COST</a:t>
            </a:r>
          </a:p>
          <a:p>
            <a:pPr marL="0" indent="0" algn="just"/>
            <a:r>
              <a:rPr lang="en-US" sz="1200" dirty="0"/>
              <a:t>Cost per Mille (CPM)	: c</a:t>
            </a:r>
          </a:p>
          <a:p>
            <a:pPr marL="0" indent="0" algn="just"/>
            <a:r>
              <a:rPr lang="en-US" sz="1200" b="1" i="1" dirty="0" err="1"/>
              <a:t>Biaya</a:t>
            </a:r>
            <a:r>
              <a:rPr lang="en-US" sz="1200" b="1" i="1" dirty="0"/>
              <a:t> yang </a:t>
            </a:r>
            <a:r>
              <a:rPr lang="en-US" sz="1200" b="1" i="1" dirty="0" err="1"/>
              <a:t>dikeluarkan</a:t>
            </a:r>
            <a:r>
              <a:rPr lang="en-US" sz="1200" b="1" i="1" dirty="0"/>
              <a:t> </a:t>
            </a:r>
            <a:r>
              <a:rPr lang="en-US" sz="1200" b="1" i="1" dirty="0" err="1"/>
              <a:t>tiap</a:t>
            </a:r>
            <a:r>
              <a:rPr lang="en-US" sz="1200" b="1" i="1" dirty="0"/>
              <a:t> 1000 display ads.</a:t>
            </a:r>
          </a:p>
          <a:p>
            <a:pPr marL="0" indent="0" algn="just"/>
            <a:r>
              <a:rPr lang="en-US" sz="1200" dirty="0"/>
              <a:t>Click-through Rate (CTR)	: 2.5% (</a:t>
            </a:r>
            <a:r>
              <a:rPr lang="en-US" sz="1200" dirty="0" err="1"/>
              <a:t>Asumsi</a:t>
            </a:r>
            <a:r>
              <a:rPr lang="en-US" sz="1200" dirty="0"/>
              <a:t>)</a:t>
            </a:r>
          </a:p>
          <a:p>
            <a:pPr marL="0" indent="0" algn="just"/>
            <a:r>
              <a:rPr lang="en-US" sz="1200" b="1" i="1" dirty="0" err="1"/>
              <a:t>Rasio</a:t>
            </a:r>
            <a:r>
              <a:rPr lang="en-US" sz="1200" b="1" i="1" dirty="0"/>
              <a:t> </a:t>
            </a:r>
            <a:r>
              <a:rPr lang="en-US" sz="1200" b="1" i="1" dirty="0" err="1"/>
              <a:t>klik</a:t>
            </a:r>
            <a:r>
              <a:rPr lang="en-US" sz="1200" b="1" i="1" dirty="0"/>
              <a:t> </a:t>
            </a:r>
            <a:r>
              <a:rPr lang="en-US" sz="1200" b="1" i="1" dirty="0" err="1"/>
              <a:t>tiap</a:t>
            </a:r>
            <a:r>
              <a:rPr lang="en-US" sz="1200" b="1" i="1" dirty="0"/>
              <a:t> </a:t>
            </a:r>
            <a:r>
              <a:rPr lang="en-US" sz="1200" b="1" i="1" dirty="0" err="1"/>
              <a:t>impresi</a:t>
            </a:r>
            <a:r>
              <a:rPr lang="en-US" sz="1200" b="1" i="1" dirty="0"/>
              <a:t> .</a:t>
            </a:r>
          </a:p>
          <a:p>
            <a:pPr marL="0" indent="0" algn="just"/>
            <a:endParaRPr lang="en-US" sz="1200" b="1" i="1" dirty="0"/>
          </a:p>
          <a:p>
            <a:pPr marL="0" indent="0" algn="just"/>
            <a:r>
              <a:rPr lang="en-US" sz="1200" b="1" i="1" dirty="0"/>
              <a:t>	</a:t>
            </a:r>
            <a:r>
              <a:rPr lang="en-US" sz="1200" b="1" dirty="0"/>
              <a:t>KONVERSI IKLAN</a:t>
            </a:r>
          </a:p>
          <a:p>
            <a:pPr marL="0" indent="0" algn="just"/>
            <a:r>
              <a:rPr lang="en-US" sz="1200" dirty="0"/>
              <a:t>Total konsumen </a:t>
            </a:r>
            <a:r>
              <a:rPr lang="en-US" sz="1200" dirty="0" err="1"/>
              <a:t>dikonversi</a:t>
            </a:r>
            <a:r>
              <a:rPr lang="en-US" sz="1200" dirty="0"/>
              <a:t>	: 1000 * 96% * 2.5%</a:t>
            </a:r>
          </a:p>
          <a:p>
            <a:pPr marL="0" indent="0" algn="just"/>
            <a:r>
              <a:rPr lang="en-US" sz="1200" dirty="0"/>
              <a:t>		: 24 konsumen</a:t>
            </a:r>
          </a:p>
          <a:p>
            <a:pPr marL="0" indent="0" algn="just"/>
            <a:endParaRPr lang="en-US" sz="1200" dirty="0"/>
          </a:p>
          <a:p>
            <a:pPr marL="0" indent="0" algn="just"/>
            <a:r>
              <a:rPr lang="en-US" sz="1200" dirty="0"/>
              <a:t>	</a:t>
            </a:r>
            <a:r>
              <a:rPr lang="en-US" sz="1200" b="1" dirty="0"/>
              <a:t>PROFIT</a:t>
            </a:r>
          </a:p>
          <a:p>
            <a:pPr marL="0" indent="0" algn="just"/>
            <a:r>
              <a:rPr lang="en-US" sz="1200" dirty="0"/>
              <a:t>Profit = 24 * Revenue (R) – c</a:t>
            </a:r>
          </a:p>
          <a:p>
            <a:pPr marL="0" indent="0" algn="just"/>
            <a:endParaRPr lang="en-US" sz="1200" dirty="0"/>
          </a:p>
          <a:p>
            <a:pPr marL="0" indent="0" algn="just"/>
            <a:r>
              <a:rPr lang="en-US" sz="1200" b="1" dirty="0">
                <a:solidFill>
                  <a:srgbClr val="FF0000"/>
                </a:solidFill>
              </a:rPr>
              <a:t>Profit = 24R – c (per 1000 display </a:t>
            </a:r>
            <a:r>
              <a:rPr lang="en-US" sz="1200" b="1" dirty="0" err="1">
                <a:solidFill>
                  <a:schemeClr val="tx1"/>
                </a:solidFill>
              </a:rPr>
              <a:t>iklan</a:t>
            </a:r>
            <a:r>
              <a:rPr lang="en-US" sz="1200" b="1" dirty="0">
                <a:solidFill>
                  <a:schemeClr val="tx1"/>
                </a:solidFill>
              </a:rPr>
              <a:t>)</a:t>
            </a:r>
          </a:p>
          <a:p>
            <a:pPr marL="0" indent="0" algn="just"/>
            <a:endParaRPr lang="en-US" sz="1200" dirty="0"/>
          </a:p>
          <a:p>
            <a:pPr marL="0" indent="0" algn="just"/>
            <a:endParaRPr lang="en-US" sz="1200" b="1" i="1" dirty="0"/>
          </a:p>
          <a:p>
            <a:pPr marL="0" indent="0" algn="just"/>
            <a:endParaRPr lang="en-US" sz="1200" dirty="0"/>
          </a:p>
          <a:p>
            <a:pPr marL="0" indent="0" algn="just"/>
            <a:endParaRPr lang="en-US" sz="12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69"/>
          <p:cNvSpPr txBox="1">
            <a:spLocks noGrp="1"/>
          </p:cNvSpPr>
          <p:nvPr>
            <p:ph type="subTitle" idx="1"/>
          </p:nvPr>
        </p:nvSpPr>
        <p:spPr>
          <a:xfrm>
            <a:off x="722973" y="1171328"/>
            <a:ext cx="3849000" cy="83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Potensi profit </a:t>
            </a:r>
            <a:r>
              <a:rPr lang="en" b="1" dirty="0">
                <a:solidFill>
                  <a:schemeClr val="tx1"/>
                </a:solidFill>
              </a:rPr>
              <a:t>tanpa model</a:t>
            </a:r>
            <a:r>
              <a:rPr lang="en" dirty="0">
                <a:solidFill>
                  <a:schemeClr val="tx1"/>
                </a:solidFill>
              </a:rPr>
              <a:t>	= 13R – c</a:t>
            </a:r>
          </a:p>
          <a:p>
            <a:pPr marL="0" indent="0"/>
            <a:r>
              <a:rPr lang="it-IT" dirty="0">
                <a:solidFill>
                  <a:schemeClr val="tx1"/>
                </a:solidFill>
              </a:rPr>
              <a:t>Potensi profit </a:t>
            </a:r>
            <a:r>
              <a:rPr lang="it-IT" b="1" dirty="0">
                <a:solidFill>
                  <a:schemeClr val="tx1"/>
                </a:solidFill>
              </a:rPr>
              <a:t>dengan model</a:t>
            </a:r>
            <a:r>
              <a:rPr lang="it-IT" dirty="0">
                <a:solidFill>
                  <a:schemeClr val="tx1"/>
                </a:solidFill>
              </a:rPr>
              <a:t>	= 24R - c</a:t>
            </a:r>
          </a:p>
        </p:txBody>
      </p:sp>
      <p:sp>
        <p:nvSpPr>
          <p:cNvPr id="1212" name="Google Shape;1212;p69"/>
          <p:cNvSpPr txBox="1">
            <a:spLocks noGrp="1"/>
          </p:cNvSpPr>
          <p:nvPr>
            <p:ph type="title"/>
          </p:nvPr>
        </p:nvSpPr>
        <p:spPr>
          <a:xfrm>
            <a:off x="713223" y="1818082"/>
            <a:ext cx="4120800" cy="156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1.8x </a:t>
            </a:r>
            <a:r>
              <a:rPr lang="en" sz="4400" dirty="0">
                <a:solidFill>
                  <a:srgbClr val="FF0000"/>
                </a:solidFill>
              </a:rPr>
              <a:t>Profit ↑ ↑ </a:t>
            </a:r>
            <a:r>
              <a:rPr lang="en" sz="4400" dirty="0"/>
              <a:t> </a:t>
            </a:r>
            <a:endParaRPr sz="4400" dirty="0">
              <a:solidFill>
                <a:schemeClr val="dk2"/>
              </a:solidFill>
            </a:endParaRPr>
          </a:p>
        </p:txBody>
      </p:sp>
      <p:pic>
        <p:nvPicPr>
          <p:cNvPr id="1213" name="Google Shape;1213;p69"/>
          <p:cNvPicPr preferRelativeResize="0"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1225" r="21225"/>
          <a:stretch/>
        </p:blipFill>
        <p:spPr>
          <a:xfrm>
            <a:off x="5682625" y="980625"/>
            <a:ext cx="2748150" cy="318225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14" name="Google Shape;1214;p69"/>
          <p:cNvPicPr preferRelativeResize="0"/>
          <p:nvPr/>
        </p:nvPicPr>
        <p:blipFill rotWithShape="1">
          <a:blip r:embed="rId6">
            <a:alphaModFix/>
          </a:blip>
          <a:srcRect l="5868" t="27945" r="3279" b="28308"/>
          <a:stretch/>
        </p:blipFill>
        <p:spPr>
          <a:xfrm rot="1401914">
            <a:off x="4726100" y="3612377"/>
            <a:ext cx="2159099" cy="10396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875;p59">
            <a:extLst>
              <a:ext uri="{FF2B5EF4-FFF2-40B4-BE49-F238E27FC236}">
                <a16:creationId xmlns:a16="http://schemas.microsoft.com/office/drawing/2014/main" id="{823A7B97-DA6E-8D89-CC68-43AAB5D93F0F}"/>
              </a:ext>
            </a:extLst>
          </p:cNvPr>
          <p:cNvSpPr txBox="1">
            <a:spLocks/>
          </p:cNvSpPr>
          <p:nvPr/>
        </p:nvSpPr>
        <p:spPr>
          <a:xfrm>
            <a:off x="713223" y="126989"/>
            <a:ext cx="7717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29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pPr algn="ctr"/>
            <a:r>
              <a:rPr lang="en-GB">
                <a:solidFill>
                  <a:srgbClr val="E4400E"/>
                </a:solidFill>
              </a:rPr>
              <a:t>Simulasi</a:t>
            </a:r>
            <a:endParaRPr lang="en-GB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36;p77">
            <a:extLst>
              <a:ext uri="{FF2B5EF4-FFF2-40B4-BE49-F238E27FC236}">
                <a16:creationId xmlns:a16="http://schemas.microsoft.com/office/drawing/2014/main" id="{6F167CE9-0144-48CB-A890-61B56F5D75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1483290"/>
            <a:ext cx="3236400" cy="7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THANKS!</a:t>
            </a:r>
            <a:endParaRPr sz="5000" dirty="0"/>
          </a:p>
        </p:txBody>
      </p:sp>
      <p:sp>
        <p:nvSpPr>
          <p:cNvPr id="14" name="Google Shape;1337;p77">
            <a:extLst>
              <a:ext uri="{FF2B5EF4-FFF2-40B4-BE49-F238E27FC236}">
                <a16:creationId xmlns:a16="http://schemas.microsoft.com/office/drawing/2014/main" id="{7B955F78-3302-B7DF-BFD8-57D4D34450BC}"/>
              </a:ext>
            </a:extLst>
          </p:cNvPr>
          <p:cNvSpPr txBox="1">
            <a:spLocks/>
          </p:cNvSpPr>
          <p:nvPr/>
        </p:nvSpPr>
        <p:spPr>
          <a:xfrm>
            <a:off x="713224" y="2305890"/>
            <a:ext cx="2690987" cy="10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Bef>
                <a:spcPts val="1000"/>
              </a:spcBef>
              <a:buClr>
                <a:schemeClr val="lt1"/>
              </a:buClr>
              <a:buSzPts val="1100"/>
              <a:buFont typeface="Arial"/>
              <a:buNone/>
            </a:pPr>
            <a:r>
              <a:rPr lang="fi-FI" dirty="0"/>
              <a:t>Muhammad Chosasih Mahendra</a:t>
            </a:r>
          </a:p>
          <a:p>
            <a:pPr marL="0" indent="0">
              <a:spcBef>
                <a:spcPts val="1000"/>
              </a:spcBef>
              <a:buClr>
                <a:schemeClr val="lt1"/>
              </a:buClr>
              <a:buSzPts val="1100"/>
              <a:buFont typeface="Arial"/>
              <a:buNone/>
            </a:pPr>
            <a:r>
              <a:rPr lang="fi-FI" dirty="0"/>
              <a:t>mchosasih@gmail.com</a:t>
            </a:r>
          </a:p>
          <a:p>
            <a:pPr marL="0" indent="0">
              <a:buFont typeface="Source Sans Pro"/>
              <a:buNone/>
            </a:pPr>
            <a:r>
              <a:rPr lang="fi-FI" dirty="0"/>
              <a:t>Linkedin.com/in/mchosasih</a:t>
            </a:r>
          </a:p>
        </p:txBody>
      </p:sp>
      <p:sp>
        <p:nvSpPr>
          <p:cNvPr id="33" name="Google Shape;102;p25">
            <a:extLst>
              <a:ext uri="{FF2B5EF4-FFF2-40B4-BE49-F238E27FC236}">
                <a16:creationId xmlns:a16="http://schemas.microsoft.com/office/drawing/2014/main" id="{9C441AC6-7E7A-335A-6A61-D2AF0E171F92}"/>
              </a:ext>
            </a:extLst>
          </p:cNvPr>
          <p:cNvSpPr txBox="1">
            <a:spLocks/>
          </p:cNvSpPr>
          <p:nvPr/>
        </p:nvSpPr>
        <p:spPr>
          <a:xfrm>
            <a:off x="93677" y="3387690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 to visit my portfolio.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4" name="Google Shape;1793;p79">
            <a:extLst>
              <a:ext uri="{FF2B5EF4-FFF2-40B4-BE49-F238E27FC236}">
                <a16:creationId xmlns:a16="http://schemas.microsoft.com/office/drawing/2014/main" id="{6F917BF8-A1EF-481E-A0A3-98D7E84AD65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33777" b="33777"/>
          <a:stretch/>
        </p:blipFill>
        <p:spPr>
          <a:xfrm>
            <a:off x="4715885" y="3577270"/>
            <a:ext cx="2129390" cy="819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1794;p79">
            <a:extLst>
              <a:ext uri="{FF2B5EF4-FFF2-40B4-BE49-F238E27FC236}">
                <a16:creationId xmlns:a16="http://schemas.microsoft.com/office/drawing/2014/main" id="{29622417-303C-74FA-5C73-D94CCD05B77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35065" b="26324"/>
          <a:stretch/>
        </p:blipFill>
        <p:spPr>
          <a:xfrm>
            <a:off x="4717803" y="2566021"/>
            <a:ext cx="2125552" cy="820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1795;p79">
            <a:extLst>
              <a:ext uri="{FF2B5EF4-FFF2-40B4-BE49-F238E27FC236}">
                <a16:creationId xmlns:a16="http://schemas.microsoft.com/office/drawing/2014/main" id="{9142D45B-8DBC-06B1-55C1-B9A4CACE932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9148" t="12653" r="19142" b="12653"/>
          <a:stretch/>
        </p:blipFill>
        <p:spPr>
          <a:xfrm>
            <a:off x="6911172" y="1133475"/>
            <a:ext cx="1304493" cy="168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1796;p79">
            <a:extLst>
              <a:ext uri="{FF2B5EF4-FFF2-40B4-BE49-F238E27FC236}">
                <a16:creationId xmlns:a16="http://schemas.microsoft.com/office/drawing/2014/main" id="{E7ED1827-DA87-38A5-0D70-A61F1D839FC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2068" t="11329" r="22062" b="11337"/>
          <a:stretch/>
        </p:blipFill>
        <p:spPr>
          <a:xfrm>
            <a:off x="6911172" y="2775642"/>
            <a:ext cx="1304493" cy="168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1797;p79">
            <a:extLst>
              <a:ext uri="{FF2B5EF4-FFF2-40B4-BE49-F238E27FC236}">
                <a16:creationId xmlns:a16="http://schemas.microsoft.com/office/drawing/2014/main" id="{0EBC5B8D-569B-2B9C-6796-B67EF0C79958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30694" b="30694"/>
          <a:stretch/>
        </p:blipFill>
        <p:spPr>
          <a:xfrm>
            <a:off x="4717797" y="1554743"/>
            <a:ext cx="2125565" cy="820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2591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</a:t>
            </a:r>
            <a:r>
              <a:rPr lang="en" dirty="0">
                <a:solidFill>
                  <a:schemeClr val="dk2"/>
                </a:solidFill>
              </a:rPr>
              <a:t>OUTLINE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47" name="Google Shape;447;p44"/>
          <p:cNvSpPr txBox="1">
            <a:spLocks noGrp="1"/>
          </p:cNvSpPr>
          <p:nvPr>
            <p:ph type="title" idx="2"/>
          </p:nvPr>
        </p:nvSpPr>
        <p:spPr>
          <a:xfrm>
            <a:off x="714372" y="1681306"/>
            <a:ext cx="914400" cy="9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8" name="Google Shape;448;p44"/>
          <p:cNvSpPr txBox="1">
            <a:spLocks noGrp="1"/>
          </p:cNvSpPr>
          <p:nvPr>
            <p:ph type="subTitle" idx="1"/>
          </p:nvPr>
        </p:nvSpPr>
        <p:spPr>
          <a:xfrm>
            <a:off x="1685393" y="1964453"/>
            <a:ext cx="21324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dirty="0"/>
              <a:t>Customer Behavior Analysis (EDA)</a:t>
            </a:r>
            <a:endParaRPr sz="2000" dirty="0"/>
          </a:p>
        </p:txBody>
      </p:sp>
      <p:sp>
        <p:nvSpPr>
          <p:cNvPr id="450" name="Google Shape;450;p44"/>
          <p:cNvSpPr txBox="1">
            <a:spLocks noGrp="1"/>
          </p:cNvSpPr>
          <p:nvPr>
            <p:ph type="title" idx="4"/>
          </p:nvPr>
        </p:nvSpPr>
        <p:spPr>
          <a:xfrm>
            <a:off x="714372" y="3137009"/>
            <a:ext cx="914400" cy="9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1" name="Google Shape;451;p44"/>
          <p:cNvSpPr txBox="1">
            <a:spLocks noGrp="1"/>
          </p:cNvSpPr>
          <p:nvPr>
            <p:ph type="subTitle" idx="5"/>
          </p:nvPr>
        </p:nvSpPr>
        <p:spPr>
          <a:xfrm>
            <a:off x="1695275" y="3440960"/>
            <a:ext cx="244766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/>
              <a:t>Data Preprocessing</a:t>
            </a:r>
            <a:endParaRPr sz="2400" dirty="0"/>
          </a:p>
        </p:txBody>
      </p:sp>
      <p:sp>
        <p:nvSpPr>
          <p:cNvPr id="453" name="Google Shape;453;p44"/>
          <p:cNvSpPr txBox="1">
            <a:spLocks noGrp="1"/>
          </p:cNvSpPr>
          <p:nvPr>
            <p:ph type="title" idx="7"/>
          </p:nvPr>
        </p:nvSpPr>
        <p:spPr>
          <a:xfrm>
            <a:off x="7515228" y="1681306"/>
            <a:ext cx="914400" cy="9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54" name="Google Shape;454;p44"/>
          <p:cNvSpPr txBox="1">
            <a:spLocks noGrp="1"/>
          </p:cNvSpPr>
          <p:nvPr>
            <p:ph type="subTitle" idx="8"/>
          </p:nvPr>
        </p:nvSpPr>
        <p:spPr>
          <a:xfrm>
            <a:off x="5050302" y="1955656"/>
            <a:ext cx="2408305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/>
              <a:t>Data Modeling</a:t>
            </a:r>
            <a:endParaRPr sz="2400" dirty="0"/>
          </a:p>
        </p:txBody>
      </p:sp>
      <p:sp>
        <p:nvSpPr>
          <p:cNvPr id="456" name="Google Shape;456;p44"/>
          <p:cNvSpPr txBox="1">
            <a:spLocks noGrp="1"/>
          </p:cNvSpPr>
          <p:nvPr>
            <p:ph type="title" idx="13"/>
          </p:nvPr>
        </p:nvSpPr>
        <p:spPr>
          <a:xfrm>
            <a:off x="7515228" y="3137009"/>
            <a:ext cx="914400" cy="914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7" name="Google Shape;457;p44"/>
          <p:cNvSpPr txBox="1">
            <a:spLocks noGrp="1"/>
          </p:cNvSpPr>
          <p:nvPr>
            <p:ph type="subTitle" idx="14"/>
          </p:nvPr>
        </p:nvSpPr>
        <p:spPr>
          <a:xfrm>
            <a:off x="4621237" y="3440960"/>
            <a:ext cx="283737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400" dirty="0"/>
              <a:t>Business Recommendation</a:t>
            </a:r>
            <a:endParaRPr sz="2400" dirty="0"/>
          </a:p>
        </p:txBody>
      </p:sp>
      <p:pic>
        <p:nvPicPr>
          <p:cNvPr id="459" name="Google Shape;459;p44"/>
          <p:cNvPicPr preferRelativeResize="0"/>
          <p:nvPr/>
        </p:nvPicPr>
        <p:blipFill rotWithShape="1">
          <a:blip r:embed="rId3">
            <a:alphaModFix/>
          </a:blip>
          <a:srcRect t="27259" b="24900"/>
          <a:stretch/>
        </p:blipFill>
        <p:spPr>
          <a:xfrm rot="5400000">
            <a:off x="3273513" y="2358587"/>
            <a:ext cx="2596974" cy="124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45"/>
          <p:cNvPicPr preferRelativeResize="0"/>
          <p:nvPr/>
        </p:nvPicPr>
        <p:blipFill rotWithShape="1">
          <a:blip r:embed="rId3">
            <a:alphaModFix/>
          </a:blip>
          <a:srcRect l="5212" t="26318" r="5221" b="26313"/>
          <a:stretch/>
        </p:blipFill>
        <p:spPr>
          <a:xfrm>
            <a:off x="2862325" y="1373323"/>
            <a:ext cx="3328924" cy="176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1072530" y="2999710"/>
            <a:ext cx="699894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CUSTOMER BEHAVIOR ANALYSIS</a:t>
            </a:r>
            <a:endParaRPr sz="4000"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title" idx="2"/>
          </p:nvPr>
        </p:nvSpPr>
        <p:spPr>
          <a:xfrm>
            <a:off x="3534750" y="819065"/>
            <a:ext cx="2074500" cy="181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67" name="Google Shape;467;p45"/>
          <p:cNvSpPr txBox="1">
            <a:spLocks noGrp="1"/>
          </p:cNvSpPr>
          <p:nvPr>
            <p:ph type="subTitle" idx="1"/>
          </p:nvPr>
        </p:nvSpPr>
        <p:spPr>
          <a:xfrm>
            <a:off x="2431200" y="3993105"/>
            <a:ext cx="4281600" cy="4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713250" y="222977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Univariate </a:t>
            </a: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482" name="Google Shape;482;p47"/>
          <p:cNvSpPr txBox="1">
            <a:spLocks noGrp="1"/>
          </p:cNvSpPr>
          <p:nvPr>
            <p:ph type="subTitle" idx="3"/>
          </p:nvPr>
        </p:nvSpPr>
        <p:spPr>
          <a:xfrm>
            <a:off x="5987379" y="1218498"/>
            <a:ext cx="2783827" cy="3221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b="1" dirty="0" err="1"/>
              <a:t>Jenis</a:t>
            </a:r>
            <a:r>
              <a:rPr lang="en-GB" b="1" dirty="0"/>
              <a:t> </a:t>
            </a:r>
            <a:r>
              <a:rPr lang="en-GB" b="1" dirty="0" err="1"/>
              <a:t>Kelamin</a:t>
            </a:r>
            <a:r>
              <a:rPr lang="en-GB" b="1" dirty="0"/>
              <a:t> dan Clicked on Ad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jumlah</a:t>
            </a:r>
            <a:r>
              <a:rPr lang="en-GB" dirty="0"/>
              <a:t> </a:t>
            </a:r>
            <a:r>
              <a:rPr lang="en-GB" b="1" dirty="0" err="1"/>
              <a:t>proporsi</a:t>
            </a:r>
            <a:r>
              <a:rPr lang="en-GB" dirty="0"/>
              <a:t> masing-masing yang </a:t>
            </a:r>
            <a:r>
              <a:rPr lang="en-GB" dirty="0" err="1"/>
              <a:t>cukup</a:t>
            </a:r>
            <a:r>
              <a:rPr lang="en-GB" dirty="0"/>
              <a:t> </a:t>
            </a:r>
            <a:r>
              <a:rPr lang="en-GB" b="1" dirty="0" err="1"/>
              <a:t>berimbang</a:t>
            </a:r>
            <a:r>
              <a:rPr lang="en-GB" dirty="0"/>
              <a:t>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dirty="0" err="1"/>
              <a:t>Iklan</a:t>
            </a:r>
            <a:r>
              <a:rPr lang="en-GB" dirty="0"/>
              <a:t> paling </a:t>
            </a:r>
            <a:r>
              <a:rPr lang="en-GB" dirty="0" err="1"/>
              <a:t>banyak</a:t>
            </a:r>
            <a:r>
              <a:rPr lang="en-GB" dirty="0"/>
              <a:t> </a:t>
            </a:r>
            <a:r>
              <a:rPr lang="en-GB" dirty="0" err="1"/>
              <a:t>ditayangkan</a:t>
            </a:r>
            <a:r>
              <a:rPr lang="en-GB" dirty="0"/>
              <a:t> di </a:t>
            </a:r>
            <a:r>
              <a:rPr lang="en-GB" dirty="0" err="1"/>
              <a:t>provinsi</a:t>
            </a:r>
            <a:r>
              <a:rPr lang="en-GB" dirty="0"/>
              <a:t> </a:t>
            </a:r>
            <a:r>
              <a:rPr lang="en-GB" b="1" dirty="0"/>
              <a:t>DKI Jakarta dan </a:t>
            </a:r>
            <a:r>
              <a:rPr lang="en-GB" b="1" dirty="0" err="1"/>
              <a:t>Jawa</a:t>
            </a:r>
            <a:r>
              <a:rPr lang="en-GB" b="1" dirty="0"/>
              <a:t> Barat</a:t>
            </a:r>
            <a:r>
              <a:rPr lang="en-GB" dirty="0"/>
              <a:t> pada </a:t>
            </a:r>
            <a:r>
              <a:rPr lang="en-GB" dirty="0" err="1"/>
              <a:t>pagi</a:t>
            </a:r>
            <a:r>
              <a:rPr lang="en-GB" dirty="0"/>
              <a:t> dan </a:t>
            </a:r>
            <a:r>
              <a:rPr lang="en-GB" b="1" dirty="0" err="1"/>
              <a:t>malam</a:t>
            </a:r>
            <a:r>
              <a:rPr lang="en-GB" b="1" dirty="0"/>
              <a:t> </a:t>
            </a:r>
            <a:r>
              <a:rPr lang="en-GB" b="1" dirty="0" err="1"/>
              <a:t>hari</a:t>
            </a:r>
            <a:r>
              <a:rPr lang="en-GB" dirty="0"/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GB" dirty="0"/>
              <a:t>Fitur </a:t>
            </a:r>
            <a:r>
              <a:rPr lang="en-GB" dirty="0" err="1"/>
              <a:t>kategori</a:t>
            </a:r>
            <a:r>
              <a:rPr lang="en-GB" dirty="0"/>
              <a:t>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proporsi</a:t>
            </a:r>
            <a:r>
              <a:rPr lang="en-GB" dirty="0"/>
              <a:t> yang </a:t>
            </a:r>
            <a:r>
              <a:rPr lang="en-GB" dirty="0" err="1"/>
              <a:t>beragam</a:t>
            </a:r>
            <a:r>
              <a:rPr lang="en-GB" dirty="0"/>
              <a:t>.</a:t>
            </a:r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A855A2A-0BF6-54D3-0746-1E535AB84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26" y="978747"/>
            <a:ext cx="5568331" cy="3700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02;p25">
            <a:extLst>
              <a:ext uri="{FF2B5EF4-FFF2-40B4-BE49-F238E27FC236}">
                <a16:creationId xmlns:a16="http://schemas.microsoft.com/office/drawing/2014/main" id="{D8728FE5-8380-AE5F-8B85-E26C903C3D65}"/>
              </a:ext>
            </a:extLst>
          </p:cNvPr>
          <p:cNvSpPr txBox="1">
            <a:spLocks/>
          </p:cNvSpPr>
          <p:nvPr/>
        </p:nvSpPr>
        <p:spPr>
          <a:xfrm>
            <a:off x="5987379" y="4722599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4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713250" y="222977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Univariate </a:t>
            </a:r>
            <a:r>
              <a:rPr lang="en" dirty="0">
                <a:solidFill>
                  <a:schemeClr val="dk2"/>
                </a:solidFill>
              </a:rPr>
              <a:t>Analysis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E51765-A50A-53F6-19F0-26D60B05E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58128"/>
            <a:ext cx="3912578" cy="3912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482;p47">
            <a:extLst>
              <a:ext uri="{FF2B5EF4-FFF2-40B4-BE49-F238E27FC236}">
                <a16:creationId xmlns:a16="http://schemas.microsoft.com/office/drawing/2014/main" id="{8ED1DD95-428D-E7F9-24F0-602365CC1E57}"/>
              </a:ext>
            </a:extLst>
          </p:cNvPr>
          <p:cNvSpPr txBox="1">
            <a:spLocks/>
          </p:cNvSpPr>
          <p:nvPr/>
        </p:nvSpPr>
        <p:spPr>
          <a:xfrm>
            <a:off x="513470" y="961102"/>
            <a:ext cx="3713871" cy="322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dirty="0"/>
              <a:t>Konsumen paling </a:t>
            </a:r>
            <a:r>
              <a:rPr lang="en-GB" dirty="0" err="1"/>
              <a:t>banyak</a:t>
            </a:r>
            <a:r>
              <a:rPr lang="en-GB" dirty="0"/>
              <a:t> </a:t>
            </a:r>
            <a:r>
              <a:rPr lang="en-GB" dirty="0" err="1"/>
              <a:t>menghabiskan</a:t>
            </a:r>
            <a:r>
              <a:rPr lang="en-GB" dirty="0"/>
              <a:t> </a:t>
            </a:r>
            <a:r>
              <a:rPr lang="en-GB" dirty="0" err="1"/>
              <a:t>waktu</a:t>
            </a:r>
            <a:r>
              <a:rPr lang="en-GB" dirty="0"/>
              <a:t> </a:t>
            </a:r>
            <a:r>
              <a:rPr lang="en-GB" b="1" dirty="0" err="1"/>
              <a:t>mengunjungi</a:t>
            </a:r>
            <a:r>
              <a:rPr lang="en-GB" b="1" dirty="0"/>
              <a:t> website </a:t>
            </a:r>
            <a:r>
              <a:rPr lang="en-GB" b="1" dirty="0" err="1"/>
              <a:t>sekitar</a:t>
            </a:r>
            <a:r>
              <a:rPr lang="en-GB" b="1" dirty="0"/>
              <a:t> 70 - 80 </a:t>
            </a:r>
            <a:r>
              <a:rPr lang="en-GB" b="1" dirty="0" err="1"/>
              <a:t>menit</a:t>
            </a:r>
            <a:r>
              <a:rPr lang="en-GB" b="1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dirty="0"/>
              <a:t>Area Income </a:t>
            </a:r>
            <a:r>
              <a:rPr lang="en-GB" dirty="0" err="1"/>
              <a:t>memiliki</a:t>
            </a:r>
            <a:r>
              <a:rPr lang="en-GB" dirty="0"/>
              <a:t> </a:t>
            </a:r>
            <a:r>
              <a:rPr lang="en-GB" dirty="0" err="1"/>
              <a:t>kecondongan</a:t>
            </a:r>
            <a:r>
              <a:rPr lang="en-GB" dirty="0"/>
              <a:t> </a:t>
            </a:r>
            <a:r>
              <a:rPr lang="en-GB" dirty="0" err="1"/>
              <a:t>negatif</a:t>
            </a:r>
            <a:r>
              <a:rPr lang="en-GB" dirty="0"/>
              <a:t> </a:t>
            </a:r>
            <a:r>
              <a:rPr lang="en-GB" b="1" dirty="0"/>
              <a:t>(</a:t>
            </a:r>
            <a:r>
              <a:rPr lang="en-GB" b="1" dirty="0" err="1"/>
              <a:t>banyak</a:t>
            </a:r>
            <a:r>
              <a:rPr lang="en-GB" b="1" dirty="0"/>
              <a:t> </a:t>
            </a:r>
            <a:r>
              <a:rPr lang="en-GB" b="1" dirty="0" err="1"/>
              <a:t>golongan</a:t>
            </a:r>
            <a:r>
              <a:rPr lang="en-GB" b="1" dirty="0"/>
              <a:t> </a:t>
            </a:r>
            <a:r>
              <a:rPr lang="en-GB" b="1" dirty="0" err="1"/>
              <a:t>menengah</a:t>
            </a:r>
            <a:r>
              <a:rPr lang="en-GB" b="1" dirty="0"/>
              <a:t> </a:t>
            </a:r>
            <a:r>
              <a:rPr lang="en-GB" b="1" dirty="0" err="1"/>
              <a:t>keatas</a:t>
            </a:r>
            <a:r>
              <a:rPr lang="en-GB" b="1" dirty="0"/>
              <a:t>)</a:t>
            </a:r>
            <a:r>
              <a:rPr lang="en-GB" dirty="0"/>
              <a:t>, </a:t>
            </a:r>
            <a:r>
              <a:rPr lang="en-GB" dirty="0" err="1"/>
              <a:t>hal</a:t>
            </a:r>
            <a:r>
              <a:rPr lang="en-GB" dirty="0"/>
              <a:t> </a:t>
            </a:r>
            <a:r>
              <a:rPr lang="en-GB" dirty="0" err="1"/>
              <a:t>ini</a:t>
            </a:r>
            <a:r>
              <a:rPr lang="en-GB" dirty="0"/>
              <a:t> </a:t>
            </a:r>
            <a:r>
              <a:rPr lang="en-GB" dirty="0" err="1"/>
              <a:t>karena</a:t>
            </a:r>
            <a:r>
              <a:rPr lang="en-GB" dirty="0"/>
              <a:t> </a:t>
            </a:r>
            <a:r>
              <a:rPr lang="en-GB" dirty="0" err="1"/>
              <a:t>banyaknya</a:t>
            </a:r>
            <a:r>
              <a:rPr lang="en-GB" dirty="0"/>
              <a:t> target konsumen yang </a:t>
            </a:r>
            <a:r>
              <a:rPr lang="en-GB" dirty="0" err="1"/>
              <a:t>berasal</a:t>
            </a:r>
            <a:r>
              <a:rPr lang="en-GB" dirty="0"/>
              <a:t> </a:t>
            </a:r>
            <a:r>
              <a:rPr lang="en-GB" dirty="0" err="1"/>
              <a:t>dari</a:t>
            </a:r>
            <a:r>
              <a:rPr lang="en-GB" dirty="0"/>
              <a:t> DKI Jakarta (UMR </a:t>
            </a:r>
            <a:r>
              <a:rPr lang="en-GB" dirty="0" err="1"/>
              <a:t>provinsi</a:t>
            </a:r>
            <a:r>
              <a:rPr lang="en-GB" dirty="0"/>
              <a:t> </a:t>
            </a:r>
            <a:r>
              <a:rPr lang="en-GB" dirty="0" err="1"/>
              <a:t>tinggi</a:t>
            </a:r>
            <a:r>
              <a:rPr lang="en-GB" dirty="0"/>
              <a:t>).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GB" dirty="0"/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GB" dirty="0"/>
              <a:t>Yang menjadi target paling </a:t>
            </a:r>
            <a:r>
              <a:rPr lang="en-GB" dirty="0" err="1"/>
              <a:t>banyak</a:t>
            </a:r>
            <a:r>
              <a:rPr lang="en-GB" dirty="0"/>
              <a:t> </a:t>
            </a:r>
            <a:r>
              <a:rPr lang="en-GB" dirty="0" err="1"/>
              <a:t>adalah</a:t>
            </a:r>
            <a:r>
              <a:rPr lang="en-GB" dirty="0"/>
              <a:t> </a:t>
            </a:r>
            <a:r>
              <a:rPr lang="en-GB" b="1" dirty="0"/>
              <a:t>konsumen </a:t>
            </a:r>
            <a:r>
              <a:rPr lang="en-GB" b="1" dirty="0" err="1"/>
              <a:t>rentang</a:t>
            </a:r>
            <a:r>
              <a:rPr lang="en-GB" b="1" dirty="0"/>
              <a:t> </a:t>
            </a:r>
            <a:r>
              <a:rPr lang="en-GB" b="1" dirty="0" err="1"/>
              <a:t>umur</a:t>
            </a:r>
            <a:r>
              <a:rPr lang="en-GB" b="1" dirty="0"/>
              <a:t> 25-35 </a:t>
            </a:r>
            <a:r>
              <a:rPr lang="en-GB" b="1" dirty="0" err="1"/>
              <a:t>tahun</a:t>
            </a:r>
            <a:r>
              <a:rPr lang="en-GB" b="1" dirty="0"/>
              <a:t>.</a:t>
            </a:r>
          </a:p>
        </p:txBody>
      </p:sp>
      <p:sp>
        <p:nvSpPr>
          <p:cNvPr id="9" name="Google Shape;102;p25">
            <a:extLst>
              <a:ext uri="{FF2B5EF4-FFF2-40B4-BE49-F238E27FC236}">
                <a16:creationId xmlns:a16="http://schemas.microsoft.com/office/drawing/2014/main" id="{0C6FD2C2-C7BC-16F0-A187-7D7F385E794B}"/>
              </a:ext>
            </a:extLst>
          </p:cNvPr>
          <p:cNvSpPr txBox="1">
            <a:spLocks/>
          </p:cNvSpPr>
          <p:nvPr/>
        </p:nvSpPr>
        <p:spPr>
          <a:xfrm>
            <a:off x="4928199" y="4742567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4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410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1"/>
          <p:cNvSpPr txBox="1">
            <a:spLocks noGrp="1"/>
          </p:cNvSpPr>
          <p:nvPr>
            <p:ph type="title"/>
          </p:nvPr>
        </p:nvSpPr>
        <p:spPr>
          <a:xfrm>
            <a:off x="713250" y="222977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Bivariate </a:t>
            </a:r>
            <a:r>
              <a:rPr lang="en" dirty="0"/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604" name="Google Shape;604;p51"/>
          <p:cNvSpPr/>
          <p:nvPr/>
        </p:nvSpPr>
        <p:spPr>
          <a:xfrm>
            <a:off x="5507182" y="3450099"/>
            <a:ext cx="165600" cy="165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51"/>
          <p:cNvSpPr/>
          <p:nvPr/>
        </p:nvSpPr>
        <p:spPr>
          <a:xfrm>
            <a:off x="7180613" y="2360167"/>
            <a:ext cx="165600" cy="165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DE8F7F0-32F2-1444-7D9B-B7C2FD34A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86" y="999421"/>
            <a:ext cx="3657625" cy="36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Google Shape;102;p25">
            <a:extLst>
              <a:ext uri="{FF2B5EF4-FFF2-40B4-BE49-F238E27FC236}">
                <a16:creationId xmlns:a16="http://schemas.microsoft.com/office/drawing/2014/main" id="{854F7002-2A99-0C4E-681E-0361FDD0290F}"/>
              </a:ext>
            </a:extLst>
          </p:cNvPr>
          <p:cNvSpPr txBox="1">
            <a:spLocks/>
          </p:cNvSpPr>
          <p:nvPr/>
        </p:nvSpPr>
        <p:spPr>
          <a:xfrm>
            <a:off x="4942231" y="4742567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4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978B85-7114-C303-8AC8-5824BC45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45" y="999421"/>
            <a:ext cx="3657625" cy="430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30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1"/>
          <p:cNvSpPr txBox="1">
            <a:spLocks noGrp="1"/>
          </p:cNvSpPr>
          <p:nvPr>
            <p:ph type="title"/>
          </p:nvPr>
        </p:nvSpPr>
        <p:spPr>
          <a:xfrm>
            <a:off x="713250" y="222977"/>
            <a:ext cx="77175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Bivariate </a:t>
            </a:r>
            <a:r>
              <a:rPr lang="en" dirty="0"/>
              <a:t>Analysis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65" name="Google Shape;565;p51"/>
          <p:cNvSpPr txBox="1">
            <a:spLocks noGrp="1"/>
          </p:cNvSpPr>
          <p:nvPr>
            <p:ph type="subTitle" idx="5"/>
          </p:nvPr>
        </p:nvSpPr>
        <p:spPr>
          <a:xfrm>
            <a:off x="2642611" y="2982794"/>
            <a:ext cx="3858775" cy="49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dirty="0"/>
              <a:t>Karakteristik Konsumen Clicked on Ad</a:t>
            </a:r>
            <a:endParaRPr sz="1400" dirty="0"/>
          </a:p>
        </p:txBody>
      </p:sp>
      <p:sp>
        <p:nvSpPr>
          <p:cNvPr id="566" name="Google Shape;566;p51"/>
          <p:cNvSpPr txBox="1">
            <a:spLocks noGrp="1"/>
          </p:cNvSpPr>
          <p:nvPr>
            <p:ph type="subTitle" idx="6"/>
          </p:nvPr>
        </p:nvSpPr>
        <p:spPr>
          <a:xfrm>
            <a:off x="2642609" y="3299429"/>
            <a:ext cx="3858775" cy="1089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ctr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Waktu yang </a:t>
            </a:r>
            <a:r>
              <a:rPr lang="en-GB" sz="1200" dirty="0" err="1"/>
              <a:t>dihabiskan</a:t>
            </a:r>
            <a:r>
              <a:rPr lang="en-GB" sz="1200" dirty="0"/>
              <a:t> di website </a:t>
            </a:r>
            <a:r>
              <a:rPr lang="en-GB" sz="1200" dirty="0" err="1"/>
              <a:t>rendah</a:t>
            </a:r>
            <a:endParaRPr lang="en-GB" sz="1200" dirty="0"/>
          </a:p>
          <a:p>
            <a:pPr marL="171450" lvl="0" indent="-171450" algn="ctr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 err="1"/>
              <a:t>Umur</a:t>
            </a:r>
            <a:r>
              <a:rPr lang="en-GB" sz="1200" dirty="0"/>
              <a:t> </a:t>
            </a:r>
            <a:r>
              <a:rPr lang="en-GB" sz="1200" dirty="0" err="1"/>
              <a:t>diatas</a:t>
            </a:r>
            <a:r>
              <a:rPr lang="en-GB" sz="1200" dirty="0"/>
              <a:t> 35 </a:t>
            </a:r>
            <a:r>
              <a:rPr lang="en-GB" sz="1200" dirty="0" err="1"/>
              <a:t>tahun</a:t>
            </a:r>
            <a:endParaRPr lang="en-GB" sz="1200" dirty="0"/>
          </a:p>
          <a:p>
            <a:pPr marL="171450" lvl="0" indent="-171450" algn="ctr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Area Income </a:t>
            </a:r>
            <a:r>
              <a:rPr lang="en-GB" sz="1200" dirty="0" err="1"/>
              <a:t>menengah</a:t>
            </a:r>
            <a:r>
              <a:rPr lang="en-GB" sz="1200" dirty="0"/>
              <a:t> </a:t>
            </a:r>
            <a:r>
              <a:rPr lang="en-GB" sz="1200" dirty="0" err="1"/>
              <a:t>kebawah</a:t>
            </a:r>
            <a:endParaRPr lang="en-GB" sz="1200" dirty="0"/>
          </a:p>
          <a:p>
            <a:pPr marL="171450" lvl="0" indent="-171450" algn="ctr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/>
              <a:t>Tidak </a:t>
            </a:r>
            <a:r>
              <a:rPr lang="en-GB" sz="1200" dirty="0" err="1"/>
              <a:t>terlalu</a:t>
            </a:r>
            <a:r>
              <a:rPr lang="en-GB" sz="1200" dirty="0"/>
              <a:t> lama </a:t>
            </a:r>
            <a:r>
              <a:rPr lang="en-GB" sz="1200" dirty="0" err="1"/>
              <a:t>menghabiskan</a:t>
            </a:r>
            <a:r>
              <a:rPr lang="en-GB" sz="1200" dirty="0"/>
              <a:t> </a:t>
            </a:r>
            <a:r>
              <a:rPr lang="en-GB" sz="1200" dirty="0" err="1"/>
              <a:t>waktu</a:t>
            </a:r>
            <a:r>
              <a:rPr lang="en-GB" sz="1200" dirty="0"/>
              <a:t> di internet</a:t>
            </a:r>
          </a:p>
          <a:p>
            <a:pPr marL="171450" lvl="0" indent="-171450" algn="ctr" rtl="0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200" dirty="0" err="1"/>
              <a:t>Jenis</a:t>
            </a:r>
            <a:r>
              <a:rPr lang="en-GB" sz="1200" dirty="0"/>
              <a:t> </a:t>
            </a:r>
            <a:r>
              <a:rPr lang="en-GB" sz="1200" dirty="0" err="1"/>
              <a:t>kelamin</a:t>
            </a:r>
            <a:r>
              <a:rPr lang="en-GB" sz="1200" dirty="0"/>
              <a:t> </a:t>
            </a:r>
            <a:r>
              <a:rPr lang="en-GB" sz="1200" dirty="0" err="1"/>
              <a:t>perempuan</a:t>
            </a:r>
            <a:endParaRPr sz="1200" dirty="0"/>
          </a:p>
        </p:txBody>
      </p:sp>
      <p:sp>
        <p:nvSpPr>
          <p:cNvPr id="604" name="Google Shape;604;p51"/>
          <p:cNvSpPr/>
          <p:nvPr/>
        </p:nvSpPr>
        <p:spPr>
          <a:xfrm>
            <a:off x="5507182" y="3450099"/>
            <a:ext cx="165600" cy="165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51"/>
          <p:cNvSpPr/>
          <p:nvPr/>
        </p:nvSpPr>
        <p:spPr>
          <a:xfrm>
            <a:off x="7180613" y="2360167"/>
            <a:ext cx="165600" cy="1656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02;p25">
            <a:extLst>
              <a:ext uri="{FF2B5EF4-FFF2-40B4-BE49-F238E27FC236}">
                <a16:creationId xmlns:a16="http://schemas.microsoft.com/office/drawing/2014/main" id="{854F7002-2A99-0C4E-681E-0361FDD0290F}"/>
              </a:ext>
            </a:extLst>
          </p:cNvPr>
          <p:cNvSpPr txBox="1">
            <a:spLocks/>
          </p:cNvSpPr>
          <p:nvPr/>
        </p:nvSpPr>
        <p:spPr>
          <a:xfrm>
            <a:off x="4942231" y="4742567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3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677AB8-7B87-A2C1-D82F-8A5875D54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612" y="833006"/>
            <a:ext cx="3858775" cy="191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0"/>
          <p:cNvSpPr txBox="1">
            <a:spLocks noGrp="1"/>
          </p:cNvSpPr>
          <p:nvPr>
            <p:ph type="subTitle" idx="2"/>
          </p:nvPr>
        </p:nvSpPr>
        <p:spPr>
          <a:xfrm>
            <a:off x="870850" y="3355350"/>
            <a:ext cx="21489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closest planet to the Sun and the smallest one in the Solar System</a:t>
            </a:r>
            <a:endParaRPr/>
          </a:p>
        </p:txBody>
      </p:sp>
      <p:sp>
        <p:nvSpPr>
          <p:cNvPr id="534" name="Google Shape;534;p50"/>
          <p:cNvSpPr txBox="1">
            <a:spLocks noGrp="1"/>
          </p:cNvSpPr>
          <p:nvPr>
            <p:ph type="subTitle" idx="4"/>
          </p:nvPr>
        </p:nvSpPr>
        <p:spPr>
          <a:xfrm>
            <a:off x="1071129" y="4107733"/>
            <a:ext cx="3051888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 dirty="0"/>
              <a:t>Daily Internet Usage dan Daily Time Spent on Site </a:t>
            </a:r>
            <a:r>
              <a:rPr lang="en-GB" sz="1000" dirty="0" err="1"/>
              <a:t>memiliki</a:t>
            </a:r>
            <a:r>
              <a:rPr lang="en-GB" sz="1000" dirty="0"/>
              <a:t> </a:t>
            </a:r>
            <a:r>
              <a:rPr lang="en-GB" sz="1000" dirty="0" err="1"/>
              <a:t>korelasi</a:t>
            </a:r>
            <a:r>
              <a:rPr lang="en-GB" sz="1000" dirty="0"/>
              <a:t> </a:t>
            </a:r>
            <a:r>
              <a:rPr lang="en-GB" sz="1000" dirty="0" err="1"/>
              <a:t>negatif</a:t>
            </a:r>
            <a:r>
              <a:rPr lang="en-GB" sz="1000" dirty="0"/>
              <a:t> </a:t>
            </a:r>
            <a:r>
              <a:rPr lang="en-GB" sz="1000" dirty="0" err="1"/>
              <a:t>cukup</a:t>
            </a:r>
            <a:r>
              <a:rPr lang="en-GB" sz="1000" dirty="0"/>
              <a:t> </a:t>
            </a:r>
            <a:r>
              <a:rPr lang="en-GB" sz="1000" dirty="0" err="1"/>
              <a:t>kuat</a:t>
            </a:r>
            <a:r>
              <a:rPr lang="en-GB" sz="1000" dirty="0"/>
              <a:t> </a:t>
            </a:r>
            <a:r>
              <a:rPr lang="en-GB" sz="1000" dirty="0" err="1"/>
              <a:t>terhadap</a:t>
            </a:r>
            <a:r>
              <a:rPr lang="en-GB" sz="1000" dirty="0"/>
              <a:t> Clicked on Ad, yang </a:t>
            </a:r>
            <a:r>
              <a:rPr lang="en-GB" sz="1000" dirty="0" err="1"/>
              <a:t>berarti</a:t>
            </a:r>
            <a:r>
              <a:rPr lang="en-GB" sz="1000" dirty="0"/>
              <a:t> </a:t>
            </a:r>
            <a:r>
              <a:rPr lang="en-GB" sz="1000" dirty="0" err="1"/>
              <a:t>semakin</a:t>
            </a:r>
            <a:r>
              <a:rPr lang="en-GB" sz="1000" dirty="0"/>
              <a:t> </a:t>
            </a:r>
            <a:r>
              <a:rPr lang="en-GB" sz="1000" dirty="0" err="1"/>
              <a:t>sedikit</a:t>
            </a:r>
            <a:r>
              <a:rPr lang="en-GB" sz="1000" dirty="0"/>
              <a:t> </a:t>
            </a:r>
            <a:r>
              <a:rPr lang="en-GB" sz="1000" dirty="0" err="1"/>
              <a:t>penggunaan</a:t>
            </a:r>
            <a:r>
              <a:rPr lang="en-GB" sz="1000" dirty="0"/>
              <a:t> internet </a:t>
            </a:r>
            <a:r>
              <a:rPr lang="en-GB" sz="1000" dirty="0" err="1"/>
              <a:t>harian</a:t>
            </a:r>
            <a:r>
              <a:rPr lang="en-GB" sz="1000" dirty="0"/>
              <a:t> </a:t>
            </a:r>
            <a:r>
              <a:rPr lang="en-GB" sz="1000" dirty="0" err="1"/>
              <a:t>maupun</a:t>
            </a:r>
            <a:r>
              <a:rPr lang="en-GB" sz="1000" dirty="0"/>
              <a:t> </a:t>
            </a:r>
            <a:r>
              <a:rPr lang="en-GB" sz="1000" dirty="0" err="1"/>
              <a:t>waktu</a:t>
            </a:r>
            <a:r>
              <a:rPr lang="en-GB" sz="1000" dirty="0"/>
              <a:t> </a:t>
            </a:r>
            <a:r>
              <a:rPr lang="en-GB" sz="1000" dirty="0" err="1"/>
              <a:t>dalam</a:t>
            </a:r>
            <a:r>
              <a:rPr lang="en-GB" sz="1000" dirty="0"/>
              <a:t> website, konsumen </a:t>
            </a:r>
            <a:r>
              <a:rPr lang="en-GB" sz="1000" dirty="0" err="1"/>
              <a:t>cenderung</a:t>
            </a:r>
            <a:r>
              <a:rPr lang="en-GB" sz="1000" dirty="0"/>
              <a:t> lebih </a:t>
            </a:r>
            <a:r>
              <a:rPr lang="en-GB" sz="1000" dirty="0" err="1"/>
              <a:t>mengklik</a:t>
            </a:r>
            <a:r>
              <a:rPr lang="en-GB" sz="1000" dirty="0"/>
              <a:t> </a:t>
            </a:r>
            <a:r>
              <a:rPr lang="en-GB" sz="1000" dirty="0" err="1"/>
              <a:t>iklan</a:t>
            </a:r>
            <a:r>
              <a:rPr lang="en-GB" sz="1000" dirty="0"/>
              <a:t>.</a:t>
            </a:r>
            <a:endParaRPr sz="1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66B4519-8E90-C1A2-D541-6A0F3B526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29" y="838438"/>
            <a:ext cx="3051888" cy="325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5FAEA0F2-FA46-A74A-B1B5-4E145E8BC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985" y="838438"/>
            <a:ext cx="3046866" cy="3253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560;p51">
            <a:extLst>
              <a:ext uri="{FF2B5EF4-FFF2-40B4-BE49-F238E27FC236}">
                <a16:creationId xmlns:a16="http://schemas.microsoft.com/office/drawing/2014/main" id="{253D1F2D-85F5-1FE3-D579-63511A7664B7}"/>
              </a:ext>
            </a:extLst>
          </p:cNvPr>
          <p:cNvSpPr txBox="1">
            <a:spLocks/>
          </p:cNvSpPr>
          <p:nvPr/>
        </p:nvSpPr>
        <p:spPr>
          <a:xfrm>
            <a:off x="713250" y="222977"/>
            <a:ext cx="771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Orelega One"/>
              <a:buNone/>
              <a:defRPr sz="32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elega One"/>
              <a:buNone/>
              <a:defRPr sz="30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GB" dirty="0">
                <a:solidFill>
                  <a:schemeClr val="dk2"/>
                </a:solidFill>
              </a:rPr>
              <a:t>Multivariate </a:t>
            </a:r>
            <a:r>
              <a:rPr lang="en-GB" dirty="0">
                <a:solidFill>
                  <a:schemeClr val="bg2"/>
                </a:solidFill>
              </a:rPr>
              <a:t>Analysis</a:t>
            </a:r>
          </a:p>
        </p:txBody>
      </p:sp>
      <p:sp>
        <p:nvSpPr>
          <p:cNvPr id="41" name="Google Shape;534;p50">
            <a:extLst>
              <a:ext uri="{FF2B5EF4-FFF2-40B4-BE49-F238E27FC236}">
                <a16:creationId xmlns:a16="http://schemas.microsoft.com/office/drawing/2014/main" id="{D93AFD17-69BE-65A5-FF6A-157DA10179F9}"/>
              </a:ext>
            </a:extLst>
          </p:cNvPr>
          <p:cNvSpPr txBox="1">
            <a:spLocks/>
          </p:cNvSpPr>
          <p:nvPr/>
        </p:nvSpPr>
        <p:spPr>
          <a:xfrm>
            <a:off x="5020985" y="4107733"/>
            <a:ext cx="3051888" cy="8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None/>
              <a:defRPr sz="1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/>
            <a:r>
              <a:rPr lang="en-GB" sz="1000" dirty="0"/>
              <a:t>Fitur yang bisa menjadi </a:t>
            </a:r>
            <a:r>
              <a:rPr lang="en-GB" sz="1000" dirty="0" err="1"/>
              <a:t>prediktor</a:t>
            </a:r>
            <a:r>
              <a:rPr lang="en-GB" sz="1000" dirty="0"/>
              <a:t> </a:t>
            </a:r>
            <a:r>
              <a:rPr lang="en-GB" sz="1000" dirty="0" err="1"/>
              <a:t>bagi</a:t>
            </a:r>
            <a:r>
              <a:rPr lang="en-GB" sz="1000" dirty="0"/>
              <a:t> Clicked on Ad </a:t>
            </a:r>
            <a:r>
              <a:rPr lang="en-GB" sz="1000" dirty="0" err="1"/>
              <a:t>adalah</a:t>
            </a:r>
            <a:r>
              <a:rPr lang="en-GB" sz="1000" dirty="0"/>
              <a:t> Daily Usage dan Daily Time Spent on Site. Tidak ada </a:t>
            </a:r>
            <a:r>
              <a:rPr lang="en-GB" sz="1000" dirty="0" err="1"/>
              <a:t>fitur</a:t>
            </a:r>
            <a:r>
              <a:rPr lang="en-GB" sz="1000" dirty="0"/>
              <a:t> </a:t>
            </a:r>
            <a:r>
              <a:rPr lang="en-GB" sz="1000" dirty="0" err="1"/>
              <a:t>kategorikal</a:t>
            </a:r>
            <a:r>
              <a:rPr lang="en-GB" sz="1000" dirty="0"/>
              <a:t> yang bisa menjadi predictor </a:t>
            </a:r>
            <a:r>
              <a:rPr lang="en-GB" sz="1000" dirty="0" err="1"/>
              <a:t>bagi</a:t>
            </a:r>
            <a:r>
              <a:rPr lang="en-GB" sz="1000" dirty="0"/>
              <a:t> Clicked on Ad.</a:t>
            </a:r>
          </a:p>
        </p:txBody>
      </p:sp>
      <p:sp>
        <p:nvSpPr>
          <p:cNvPr id="42" name="Google Shape;102;p25">
            <a:extLst>
              <a:ext uri="{FF2B5EF4-FFF2-40B4-BE49-F238E27FC236}">
                <a16:creationId xmlns:a16="http://schemas.microsoft.com/office/drawing/2014/main" id="{F85715C7-FB4B-4AA3-EC92-C66D0C1E800F}"/>
              </a:ext>
            </a:extLst>
          </p:cNvPr>
          <p:cNvSpPr txBox="1">
            <a:spLocks/>
          </p:cNvSpPr>
          <p:nvPr/>
        </p:nvSpPr>
        <p:spPr>
          <a:xfrm rot="5400000">
            <a:off x="-1477311" y="3177394"/>
            <a:ext cx="3310534" cy="35591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228606" indent="-228606" algn="l" defTabSz="914422" rtl="0" eaLnBrk="1" latinLnBrk="0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1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4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7" indent="-228606" algn="l" defTabSz="91442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SzPts val="1018"/>
              <a:buNone/>
            </a:pPr>
            <a:r>
              <a:rPr lang="en-US" sz="1200" dirty="0">
                <a:solidFill>
                  <a:schemeClr val="bg2">
                    <a:lumMod val="50000"/>
                  </a:schemeClr>
                </a:solidFill>
                <a:ea typeface="Nunito"/>
                <a:cs typeface="Nunito"/>
                <a:sym typeface="Nunito"/>
                <a:hlinkClick r:id="rId5"/>
              </a:rPr>
              <a:t>Click here to see the IPYNB file.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h Subject for High School - 11th Grade: Exponential and Logarithmic Functions by Slidesgo">
  <a:themeElements>
    <a:clrScheme name="Simple Light">
      <a:dk1>
        <a:srgbClr val="000000"/>
      </a:dk1>
      <a:lt1>
        <a:srgbClr val="EFEFEF"/>
      </a:lt1>
      <a:dk2>
        <a:srgbClr val="E4400E"/>
      </a:dk2>
      <a:lt2>
        <a:srgbClr val="CFCFC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1550</Words>
  <Application>Microsoft Office PowerPoint</Application>
  <PresentationFormat>On-screen Show (16:9)</PresentationFormat>
  <Paragraphs>388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Wingdings</vt:lpstr>
      <vt:lpstr>Orelega One</vt:lpstr>
      <vt:lpstr>Source Sans Pro</vt:lpstr>
      <vt:lpstr>Arial</vt:lpstr>
      <vt:lpstr>Math Subject for High School - 11th Grade: Exponential and Logarithmic Functions by Slidesgo</vt:lpstr>
      <vt:lpstr>PREDICT CUSTOMER CLICKED ADS by Using Machine Learning</vt:lpstr>
      <vt:lpstr>PROJECT DESC</vt:lpstr>
      <vt:lpstr>TABLE OF OUTLINE</vt:lpstr>
      <vt:lpstr>CUSTOMER BEHAVIOR ANALYSIS</vt:lpstr>
      <vt:lpstr>Univariate Analysis</vt:lpstr>
      <vt:lpstr>Univariate Analysis</vt:lpstr>
      <vt:lpstr>Bivariate Analysis</vt:lpstr>
      <vt:lpstr>Bivariate Analysis</vt:lpstr>
      <vt:lpstr>PowerPoint Presentation</vt:lpstr>
      <vt:lpstr>Data Cleaning</vt:lpstr>
      <vt:lpstr>Modifikasi Datetime</vt:lpstr>
      <vt:lpstr>Mengisi Null Value</vt:lpstr>
      <vt:lpstr>Perbandingan Tabel</vt:lpstr>
      <vt:lpstr>Data Preprocessing</vt:lpstr>
      <vt:lpstr>Feature Encoding</vt:lpstr>
      <vt:lpstr>Preprocessing</vt:lpstr>
      <vt:lpstr>Data Modeling</vt:lpstr>
      <vt:lpstr>Model A</vt:lpstr>
      <vt:lpstr>PowerPoint Presentation</vt:lpstr>
      <vt:lpstr>Model B</vt:lpstr>
      <vt:lpstr>PowerPoint Presentation</vt:lpstr>
      <vt:lpstr>PowerPoint Presentation</vt:lpstr>
      <vt:lpstr>PowerPoint Presentation</vt:lpstr>
      <vt:lpstr>PowerPoint Presentation</vt:lpstr>
      <vt:lpstr>Business Recommendation</vt:lpstr>
      <vt:lpstr>Data Analysis</vt:lpstr>
      <vt:lpstr>Simulasi</vt:lpstr>
      <vt:lpstr>1.8x Profit ↑ ↑ 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CUSTOMER CLICKED ADS by Using Machine Learning</dc:title>
  <cp:lastModifiedBy>M Chosasih Mahendra</cp:lastModifiedBy>
  <cp:revision>6</cp:revision>
  <dcterms:modified xsi:type="dcterms:W3CDTF">2022-06-22T12:12:23Z</dcterms:modified>
</cp:coreProperties>
</file>